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60" r:id="rId3"/>
    <p:sldId id="375" r:id="rId4"/>
    <p:sldId id="376" r:id="rId5"/>
    <p:sldId id="389" r:id="rId6"/>
    <p:sldId id="356" r:id="rId7"/>
    <p:sldId id="372" r:id="rId8"/>
    <p:sldId id="390" r:id="rId9"/>
    <p:sldId id="367" r:id="rId10"/>
    <p:sldId id="369" r:id="rId11"/>
    <p:sldId id="391" r:id="rId12"/>
    <p:sldId id="392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6" r:id="rId21"/>
    <p:sldId id="393" r:id="rId22"/>
    <p:sldId id="387" r:id="rId23"/>
    <p:sldId id="394" r:id="rId24"/>
    <p:sldId id="395" r:id="rId25"/>
    <p:sldId id="396" r:id="rId26"/>
    <p:sldId id="397" r:id="rId27"/>
    <p:sldId id="419" r:id="rId28"/>
    <p:sldId id="320" r:id="rId29"/>
    <p:sldId id="420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CE6"/>
    <a:srgbClr val="67B9CF"/>
    <a:srgbClr val="FFA3A3"/>
    <a:srgbClr val="FF5050"/>
    <a:srgbClr val="98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590" autoAdjust="0"/>
  </p:normalViewPr>
  <p:slideViewPr>
    <p:cSldViewPr>
      <p:cViewPr>
        <p:scale>
          <a:sx n="75" d="100"/>
          <a:sy n="75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lanilla%20CAH%20startup%202005%20a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Evaluados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Hoja1!$C$17:$L$17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Hoja1!$C$18:$L$18</c:f>
              <c:numCache>
                <c:formatCode>General</c:formatCode>
                <c:ptCount val="10"/>
                <c:pt idx="0">
                  <c:v>36</c:v>
                </c:pt>
                <c:pt idx="1">
                  <c:v>20</c:v>
                </c:pt>
                <c:pt idx="2">
                  <c:v>15</c:v>
                </c:pt>
                <c:pt idx="3">
                  <c:v>7</c:v>
                </c:pt>
                <c:pt idx="4">
                  <c:v>22</c:v>
                </c:pt>
                <c:pt idx="5">
                  <c:v>7</c:v>
                </c:pt>
                <c:pt idx="6">
                  <c:v>16</c:v>
                </c:pt>
                <c:pt idx="7">
                  <c:v>29</c:v>
                </c:pt>
                <c:pt idx="8">
                  <c:v>44</c:v>
                </c:pt>
                <c:pt idx="9">
                  <c:v>43</c:v>
                </c:pt>
              </c:numCache>
            </c:numRef>
          </c:val>
        </c:ser>
        <c:ser>
          <c:idx val="1"/>
          <c:order val="1"/>
          <c:tx>
            <c:strRef>
              <c:f>Hoja1!$B$19</c:f>
              <c:strCache>
                <c:ptCount val="1"/>
                <c:pt idx="0">
                  <c:v>Subsidiados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Hoja1!$C$17:$L$17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Hoja1!$C$19:$L$19</c:f>
              <c:numCache>
                <c:formatCode>General</c:formatCode>
                <c:ptCount val="10"/>
                <c:pt idx="0">
                  <c:v>18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15</c:v>
                </c:pt>
                <c:pt idx="5">
                  <c:v>4</c:v>
                </c:pt>
                <c:pt idx="6">
                  <c:v>10</c:v>
                </c:pt>
                <c:pt idx="7">
                  <c:v>15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81536"/>
        <c:axId val="168483072"/>
      </c:barChart>
      <c:catAx>
        <c:axId val="1684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483072"/>
        <c:crosses val="autoZero"/>
        <c:auto val="1"/>
        <c:lblAlgn val="ctr"/>
        <c:lblOffset val="100"/>
        <c:noMultiLvlLbl val="0"/>
      </c:catAx>
      <c:valAx>
        <c:axId val="16848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48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A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52CB-0101-457E-B923-CFECC6959EBA}" type="datetimeFigureOut">
              <a:rPr lang="es-AR" smtClean="0"/>
              <a:t>24/08/2016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B1C0-F61E-4E69-8C0A-8BD893BFF0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84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34D2-C48C-4E53-A2CC-9870F726FC3D}" type="datetimeFigureOut">
              <a:rPr lang="es-AR" smtClean="0"/>
              <a:t>24/08/2016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CD69-2349-4556-BF12-5023E5008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3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CD69-2349-4556-BF12-5023E5008599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102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A6E9-16DB-42C5-91CF-4E55C878A4A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6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EA9E7-9655-4D8D-A1E9-6BA246312D5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64ED-D710-4A0F-82F6-FD5E631E19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55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FEEC-76B5-4855-94DC-E25986DCA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71BB-7498-427E-B883-C233D5717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0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AC29-15F8-46B6-9984-B2392D7E6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3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763F-FD4C-4FCB-9313-4A63508E9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DA253-2EBD-45BA-A0E6-98659A27D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60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0773-06FE-4FDE-A47F-DFE55DA105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D4A77-D280-4A2D-927D-E536956E2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9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1323-4520-4FAB-BDC1-45C27B671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6EFA-9AD5-47A5-BB25-C6A33C817D8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21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C59C-B963-4A54-A2DA-DD451ECF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C09A-F694-4C07-A883-38D73655D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F263-39C1-4302-B85D-8E1EEEE4B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B04A-E8E9-492B-8558-26D993651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33AE-2BE3-4BE0-B989-BC5D749BB8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6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CD60-8091-439E-BDBB-8E34974717C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7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F9D9-40C1-49C3-9B17-B97783FBC65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18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9B96-EC9A-4158-A44E-F069212AAE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38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2ECE-1AFD-43A8-8AEF-807DC3C1111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8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BAA3-067A-49A0-A1E3-C4F8FA36A9B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1AC4-981D-4304-B328-45D26BB75F7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46E2D7-C988-40B2-A940-1479A40DB88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F6C00B-FB45-4DC6-A6BE-0B381D7A3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n para creativ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14" y="765423"/>
            <a:ext cx="666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hMWFhQVFR8aGBgYFyAgHxwcIBweHB0hIyEfIC0iHx0pGxwgLTEiJSorLzA1Gx8zODMuNygtLisBCgoKDQ0OGhAQGzQjHyQrLDAyNy03Nzc3NzQzNzA0LDcvNzc3Nzg3MTc3LCw0LzQsLy4tMDc3Nyw3NywsNywrLv/AABEIAFUAdAMBIgACEQEDEQH/xAAbAAABBQEBAAAAAAAAAAAAAAAFAAIDBAYBB//EAEAQAAICAAQEBAMGAgUNAAAAAAECAxEABBIhBTFBUQYTImFxgZEUIzJCobFSYjM0csHwBxUkNXOCkqKzwtHh8f/EABoBAQACAwEAAAAAAAAAAAAAAAACAwQFBgH/xAAoEQACAQQBAQgDAQAAAAAAAAAAAQIDBBEhMfASEzJRYYGRsQXB4UH/2gAMAwEAAhEDEQA/AN5xvijx8VhgbMNHBLlnkI9IplYAUSLAo8vbB7w/OHEjJmTPH5mlSQPSVFMLAGoX7d8Ds7waduJRZtRH5cUDRaS5DHWwYt+GhVcuvfGlVALoAWbNDme/xwBmPEXGJPtuWyMBCPMjSySkWUiXalB21sdrOw50eWF4wlmymWfNQyM3kDXJHJ6lkQEahfNWq6I29jizx/gDSzwZqBgmYy9gah6ZI2/EjVuO4YXR6HliPxDwyfOwnLOFghkoTMH1MVuyi7AC6rUeXbAB3I5oSxpIv4XQMPgReMXxXj+ZymemYgz5FI42lAA8yHWXGtQB6o107g7gEnpjb5eEIqoopVAAHYAUMCcnkZRnJ5mVPKljRBTEt6NW5Gmt9XfasAVY895mdy5hnLZeXLPKAukqxVowpurqmNi8EPE/FxlMpNmGXUIoy2nueg+ZrArhHg9ctnWnhciF42HkflR2ZWYp2VtO4779cHOMcNTMwSwSi0lQo1c6Pb3wAN4FlJpMukmZnfzZFDkR+lU1Cwqit6G1td0TtdYK8NhkSJVlk8x1FF6rVuaJA2uqusCuDQZvLwrC6pP5a6UlD6CyjZdakGmqrIJvnQ5YK8NWURr55Uy7ltH4dySAL7ChfWrwBm/E+enyc8eZaRnyJOidKH3WrZZLqygOxHS76YL8Hd5WacuwhehFGarSPz8r9XMC+VdTiLxnwyXNZObLxaA0yFCzsQFB67A38NsEOExOsMaSBQ6oFOlrGwAuyBgBnEsnJI0eidokUkuEAt9qUWQaANk9eWMvwCSfMT8RhOalXyJhHEyhLAMYaza+o2euNscZnwvwaeDM5yWUR6c1KJBpckrShaNqL5c8AaHKqwRA7BnCgMwFW1bmulnHcSYWABU2VjKP98wHmFmbVyJta7bE7e4GOy5WO5SZmFRlX9WygqBqPZqF374vfZEphpFMbI6E3f7479mW2OndxTe+1ftgAccvGPKPnt+P0+rZjqDUPpXwJGLGY8surmSvLYpQbbWa2Pc1098WEyqAKAoAQ2oHQ78vqcI5RP4R+PX/AL3f44AHPk0AAOYf7ubV+IXqNHQe4N3Xvi5lowsj/eFmcBtBPIcrA5gVQ+XfEr5ZDdqN2DH+0AAD8aAx37MurXpGqq1da7fDAFKXKgARmZlLOXWiA16tVe4BPLsK5YnzwW4y7laYgD+IlStfrfyxYeIEqSLKm1PaxR/Q4UkQatQuiCPYjkcADY8pGq6fOb7p7YltxagaT/KR058t8KTLJZUzEGVxIoujtWw7i6+uLxysZ1+kHXWr3oUP0A+mE2XRipIBK/hJ3I/94ApyRREynza9Ss1N+HSRfysG/nhSZVBrQzMDMbAsBhZJ2PPmaHwAxb+wx+r0D13q97Nn9ThxyiWDpFqAAfhuPocAU2hQiQmYn0aGbbY1psHkDfP3x37GpkapWLaSpW+VqB+wBr3J64sjJRjUNIpzbe+9/ub+eH/Z1tjW7fi99q/bAEfDUVYxocyLzDE3Y+PXCxNBCqCkAUXdD354WAGZvNpEuqRgq9z+w7n2GMtxXxuqEiNLP83/AIHL4Eg+2A3FszJJA2bJJLymNO0UYsbdmYjdsZvIwB5EQsFDsBqPIX1xs6FpDGZ7wa2tdTziOshjN+L8y/J9I9hirBns3O4RJJWZugYj/wCD3x3jHh6fLk60JTo67j59vngp4A4pFFI6yEKZKCueW3QnpeMl93Gm5U4pmOu3Koo1G0F+GeDH2bMZh7/hRv8AuN/pgyuUy8Y2Oph0eQkn/iOC7E16a+eBfE8tY9bsxPJVUb/31jnb+8uFBuH8+/0zdW9vSTx118Ef+fFGnShrqO3wxxePbtabfl3/AHwPn4e6JrYULquuOTcPdVDkbHn7fHHKSv8A8mm28rCy9f5xs2io24Sgmil2aP1nooIr52MV+IeFFcXHLLGf7Wofrv8AQ4ki4QVNlRIp7Eg/LBfL5dVHpBHsSf7zjofxt1fYxVWGuvLD9n8GBcUaD8J5zxXL57JUTM5Qmg4YkfAg8jiLLeMs0vNw4/mUY9A8Q5qFIH+0EaGFaerHoB748ihhZ20opZjyAFnHUW7jWg3OKNJcKVGSUJM3vDfHQahKgB9jX77frjT5DiUU39G4JHNTsw+IO+PLeK8Bky8SPKQGkahHzIFXZ6fL3xf8G5Vp3dNTDQmpZFO8bXtR7He1OxrFVW2ouDnF6LKVzVUlCS2enYWMrw/xWEDR5raaNyjFRs1cj88LGE7eonwZir02uSVeHtlnkAjM2UmJLIBZjJ5+n8ynsNxWBmc8FRSjXlZaB/K24Ht/EPnjZZzNJFG8kjBURSzMeQAFk/TDchmo5Y0liIZJFDKw6g7jEo3M47XPXJ47eD0+DJZJuJZUaWi+0RDswJA9jz+oOJnnyM39YyrRMeeqNh/zKK+uNPn89HChkldUQc2Y/Qe5PQDc4ozeIYVUNIJURmVQ7QyAWxAW/TagkjdgB3wdfLzjD9NHioYWM5XrsZwnJQoP9HnbT/D5gdfo1kfIjBnEM2hAWK7AWaWz9ALPywJy/i7KPF5yO7Rb+sQS6fSSG30dCDfwxTOXaeS6MeysBqRAwoix/g4cRiDNZtI4zKxOhV1EqpY13pQSfkMRcM4pFmIVmgkEkTCwy73XPbnd9OeIYXJIsvYHpAvoCaGB2Zy+afZZo4h/KhZvqxr9MT8L4rFmFZoWZlVipJRl9SmmHqAsgijWG5zjEUcgiLFpWFiNFLNXchQaX3NDE4y7PBGUcgDMeHMqra83mHkb+d6/Rd/kMOXi6RjRkMm7nv5ZVfqRZwcyXFIpZGjAZZUUMyvGymjYBBIphY6E4ZxDj8EMscMrsJJdo1EbnVXOiqkbdd9sXd/nxb99fBV3OPDr7MqPC2azUnmZtwnsKJA7ADYfU40GqHJR+VAheQ8kXdmbux6D3NDB0jA/L57LidssjKJxGJGQDfSTQPvuMJXDnqXHkuBGgobjz5sDcL8JgqXzXqmkYu1HYX0wsanCxF16jecklQppYwZzj+YaWdMukTSolS5gKVHX7pDqYA6mBYjsgvZsCPBUzZPMy8PkRo4nubJhyp9BP3kYKkj0MbAvk2NNkMl5c0zrBGuvcugAaQ9NXc9j+2Icxw4SmOaXLRNmI29LEBii90J5Hle464pLQF4+OnN8Lkl/qqZhvMJ/CJCtQs3YB+RPIkYNeL+NnKwCURLKhdEILV+NgqnkQRZ3wQzsbP5iNGjxmLZXohm3tSD0qunXAZfDsYjBXJw61cFUb8FDcGrKqwI2rltgDRC9PqADVuAbF10OMB/k9jnPC1MU0aATyk6kulGZcuLuha3vW142+ZDtpRow0bCpbPKx0HUXz+OBeT8LZTS6HJQImogBUUKynuBzsc7wAamcGNipsFCQR2rbHnPAOGzZPK5bO5FTIkkEbZrKg/0npFyR3sso5kbBt+uN7PCzN5RjU5cqAb+B2q+4XaupxzgeVEUegRJCqsdKIAFC3tQG3KsACf8AJ5nFmyhlS9EmZnZbFGjO53B3B9sDvBPp4hxRZv6w04dL5tBpAj091G425G8aiCN0aUJGix/iQKKLORbE9N2JxTzmTaWOJ5MvG0y3d802P4WBsAkLdHkeXTABXzU8zTa+Zouvzabq/heMn4u/1nwn/aTf9MYNRZAxS6oYIxrCiSS/XQJsWd2AB232+eG5rhKSz+ZLloXKA+XIwBYHaqPMXvdVyHPABHieeWCJ5XukF0OZPIAdyTQA98ee8byGaiSLPLlpPtkDtLMdUZDxt/Sx7PZUIAF2/IO5xts3k/PjjE8KSEOpKuAQvcjfmDyOLDK7s8ckamEqRv1G1Cuti75ch3wBLw7PJPEk0Tao5FDKR1BF4WKnh/I+TCEEMcIB2SIALvW4A5WemFgCZuHgiVbP3l2eovsf27YccmCzvZ+8XSRewqxt9cLCwAxeFoEVLYhG1gsbOx5EnmMOnyCsGst65Fc0eq6dvh6f1OFhYA7NkAxfdvvNN78tBsfI9R1w45S2RtTDy7AANA2KNj/FVhYWAHZjLB2Qm7RrFHnsRR7jr8hhZvKrKoDdGDfQ39DW+FhYAifIAtKdTDzFANHlQrbtjk3D1YR2WGjlpNX1NgbEbcsLCwBw8PXW7am9akHflqr9q27We+FJw4HRbN92KG/Oip+vpG/ax1wsLAHTw8HzPU1Sgg+186PP4dsSplgJC9myAKPSu3bnvhYWAFkMroWgzG2J9Rs2dz8r/fCwsL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3" name="AutoShape 6" descr="data:image/jpeg;base64,/9j/4AAQSkZJRgABAQAAAQABAAD/2wCEAAkGBhQSEBUUEhQVFRUUFhQVFxgYFxQXHBUYFRQVFBUXFxoXHCYeGBojHBcWIC8gIycqLSwsFx8xNTAqNSYrLCkBCQoKDgwOGg8PGikfHyQpKS0pKSktKSkpKSksKSkpLCktKTApLCopLCkpLSwsKSksKSwsKSkpLCkpLCwpKSwsKf/AABEIAKgBLAMBIgACEQEDEQH/xAAcAAACAgMBAQAAAAAAAAAAAAAABQQGAQMHAgj/xABMEAACAQIEAwQGBwMJBwIHAAABAgMAEQQFEiEGEzEiQVFhBzJxgZGhFCNCUmKxwTNysjVDU3OCkqLC0RUkNLPh8PF00ggWJURjk5T/xAAaAQEAAwEBAQAAAAAAAAAAAAAAAQIEAwUG/8QAMxEAAgIBAwEECQQBBQAAAAAAAAECAxEEITESBTJBURMiYXGBkaGxwULR4fDxBhQVIzP/2gAMAwEAAhEDEQA/AOt5nhZJEAimMLA31BI3uN9iHFrfPauTZZxhmUmbHANilFpZYzIIIf5tWINiO/SPjXZDXB8rxCpxVIzsqqMRiLliFA7EnUnYV0ZzR1U5Fju7Mj//AC4el+WT5hDmaQYmYYiCWGRldYVj0uhGzleht033v5VY24iwo64mD/8AdF/7qicM8VR47nmIdiGYwhwwYS2AOtbDZTfbr86Ad0UUVYgWcRcRQ4KBpp2so2AG5dj0VR3k2/Wqbw9nWY5sTLG4wOEBIUqqySyW62ZwQPaB123ql+mrNXmzJcMCdEKRgD8coDMfbYoPca7hlmXLBDHCgssSqg/si1/ebn31Xlk8IUtwo2nbHY4N97nKf8JTT8qqmbcX47KZkGNti8LIbLMqCORe8hgvZLAb22uBsetdKqv8f5SuIy3Eow3ETyL5PGNan4j5mjQTG+W5lHiIklhYPHINSsO8H8j3WqTXH/QHnbHn4VjdQFmTyudDge3sn3GuwVKD2CqL6Q5sxwsMmJwuKXlpu8TRRXRSQLoxHasT0O/5VeqrPpL/AJJxf9V/mWjIQm9G/pOXHKIcQVTFAeQWYDvTwbxX3jbpf64rj/RkZcuwmMwN1xAgid0U2MhC31oR0k/P29bL6NvScMXbDYohMSuwY9kTW8vsyeI7/lUJlmvIl+kfGY3B4aTFYfFdlWW8TQxEKrEL2WtfYm+/jT3hbDYnlJJicTzjJGrFBFGiqWs2xUajYbb+dKPTB/I8/ti/5q1acn/4eH+qj/gWniR4EuiiirEFd4044hy6INJd5Hvy41IBa3Uk/ZUXFz+dJOHVzLMEE885wcD7xxQonMZT0ZnkBKg/E+Vc9zZ/9o8ScqQ3jGI5IB7o4CdQ9h0uf7Rrv4FV5J4EEvCbEdnG45W7jzg3xVlsaQZNjcfhs1TCYuf6RBNFK8TlI1a6WNmKgbjcHrfUDV+rBQXvYXFTgZM0UUVJBT+N4cyjR58DiAQouYDDGx0gb6GIux2JsfdSL0Ucaz46WVcTiAXQArEI4l1qdi+oANdTYW8x7um1xn0kcKyZdilzLBdldepwBtG52JI/o3uQR4nzqrJR2auf5XPmGJxs6RY3/dYG0GX6PDdpLduNNtJ09C3d060f/PhzDDQw4E6cTiQRJ3/REWwmkbz3sniSKumT5THhoEhiFkjUAeJ8WPiSdyfOnI4JMCEKoZtRAALEAaiBubDYX62Fe6KKsQUHi3HY+XNYcJgZ+QPo5llYojgAyMoJDKbnYAAW9anEHD2PAAbM2J/9Lh6svLF72F+l7b28L16XrUYJyca4J4zzHH45sM2KEYVZW1CCEk8tgvQi296ueacPZoUJgzPt22VsNAoJ8NQB0/A1zj0OfyzL/V4n/mLXeKqtyWVX0aZzNicAGxLFpklmikJCg3R+hCgDYED3Vaq8pGB0AHfsAN/GvVXRUK4RlUCvxVIrqrKcTibhgCD2HO4OxrteZ414kBjhknJNtKGMEbHcmRlFvZvvXHsBwzmceb/TzgWIM0khQSwX0yBlIB12uA3yqrJR11+HsMeuGgPtij/9tROGeFY8DzxEexNMZgmkAR3AGhbH1Rap+V455VJkgkgINrSGIltr3HLZhbu3qZUkBRRRUg4J6acteDM1xFjplSNlP44gFYe4Kh99d0wGOWaJJUN1kVXHsYX/AFpfxPwvDj4DDONuqsPWjbuZT+nfVR4awOYZT9Q0RxuEBJRoiokiubkctiCV6nSDseh7qrwyeUdFpDx5mi4fLcTI39E6L5tICij4msNxgmm4w2NLfdGGkB+Jsvzqp51wxjs4lT6Sv0LCIbiPUryufvMFuoa3S52udjU5CQm9AWUNrxGJI7GlYVPib62t7AF/vV2SoeUZTFhoUhhUJGgsB+ZJ7yTuTUyiDeQqs+kr+ScX/Vf5lqzVTvSIcVPhZsLhsJJIZQq8zXAqAXVmsGcMTtbcUZCGnAn8mYP/ANPF/DVU9JXox+k3xWDGnEr2mVdubbfUPCTz7/nT7gSXEx4aHDYjCSRGKPQZNcLIdGy+q5YEjy7qtVFuieGcDzL0kNicpnweLBGJUx6WII5gWRdQcfZcDr428a7jk/8Aw8P9VH/AtUX0mejBcYrYjDALiQLsuwE4A6HwfwPf0PjV7ytCsEQIsRHGCPAhACKhchkqiiirEHz/AJiP9n8S8yTZDiedf/8AHOSS3u1t8DX0AKrHHPAUOZRAMdEqX5cgF7X3KsPtKfD4Un4dx2ZYBBBi8M+KiSypPAVdgo2AdCQxt49fbVeC3Jf6L0hPGCWuuHxrH7v0WUH4sAvzqv4OHHYzNYMRNhmw+Fw6y6Fd01szoV1MqsTc7eQAqckYL9RRRUkBSni5AcvxQIuPo83yjY02qscY4zEtBPBh8HLKZI2jWTXAqdtbE9pw21z3d1Qwijf/AA/IP97Nt/qBfy+sP512CuR+jLJswy1phLgZHSYJ6kmGurJq7jJYghj391dYw8hZFYqUJAJU2upI6HSSLjyNRElmyiiirEBWV61ilecZtNFtDhJcQdNwVeBFB3sp5jg+ewNGDjnod/lqX+rxP/MWu71xLgbhbMsDj/pL4JnVhIrhZMOD9YQbreTuI6V2XAYppEDPE8RJPYcoSLG1+wxXf21WJaRIoooqxUKKV5vnfIkiQqtpRLZnk0BTGgcg9k9RW3MM3EOH5zqTsllUg6mkZVRQdgbswF9h31GQT6KXrmpE6wSJpaRGdCG1A8sqJF6AgjUp6bjw6VqxnECxYlIZFKrIoKyX7OssVCPt2CxGx3BO2xtdkYGtFRMDjTJCJNIBIJ06r9CRbVYeHh30twfE+pMNI8RVMVoVGDh9LyKWRXGkWvYi4uL+F6ZA9oqBjM00TRwquqSVXfrYKkekMzGx72UAAb38jWcszQSmVSpV4ZOW63vvpV1IPepVgfl3UyME6iikWX8T8yVYzFbVJiY7h9Wk4ZirMw0iytbY+JAqQPaKXZ5nS4aMOys4vuF6qg3kkP4VG5qbNNZCw7VlLDfrYE9fOoyDZRSbh/iQYq1ksDFFLqVw4HNF+WxAFpANyPA1vzrPFwwUsrMCw1EW+rS4VpW/CpK39vkaZAyooqNmWL5UMkgXVy0Z9N9N9ILEXsbbCpBJorVhJ9caORbUqta97agDa9hfrUKbPVXFJAVbtg2f7IcLrER79RQM3sHnUZAyooqBm2ZmERkJq5kscPrabcw6Q3Q3A8KkE+il2eZx9GRX5bSAuqEJuwDX7SrbtWte2x8PCveX5oJmbRYoBGyuGuHEi6gbWFrW8ajIJ1FKP9v2OIUx2kgZQE1ftRIByWB07BmuvfYqa351mv0eAyldWkoCNVvXdUvqt0Bbw7qAYUVFwGM5isez2WZew+sHTsd7De9xbyqJkmefSd1UKBcMC/bicG2iRCAVNt+/39aZA1opVmGbyRyonKBEsnLQmS1yImlJICGw7JHj5VtzXNDBhXnZLlE1smoddrqGsQbeNt6ZAwoqFmmaCCEyOCd0UKvVnkdY0UE26swFz7a2wSuWs6KvZBur6t77rYqD76ZBIopbnGerhtGpSQzAMRa0aEheY34QzIP7V+41IzTMVgheV76Y11EAXJ7gB4kmw99TkEqio2GmkJGuMKCt9n1Wa47JGkd3eLjatMeZk4p4NHqRRy6tXXWzqBpttuh3v4UyCfRS05uWmliiTW0KoXJbQNUgLIg2NzYXJ6C492zAZqJ8OJ4wbMpYK3ZNxcFWtexBBB69KjIJ1FI8p4pXECEohBkJWRHNmhPKMo1Cx1AqNiCAQRTypyCHissDzRSlmBh16QLWPMXS17i/TwIr3mGXJPE0Ug7LW6GxBUhlZSOhBAIPiKk0VAIMWVDnCZ2Z3VDGhOkBVYqXsFAGpiq3Pl3V6xOUpIzGTtK8fKZCFKldRbwvffxqbai1ARMFl6xQrChOlF0Ak6jbuuT1PmaiYHhxI0hQs7rh7csMV2IUqGOlRqIBNr9L01ooCHjMsWSSOS5WSPUFYW9V7a0IIIKnSp9qgis5flqw6yCWaRzJIzdXYgLfYAAAKAABYAVLFFAFQsrytYA4Uk65JJCSFvqkYu3qgbXJtfpU21ZtUgg4jKUkctINd00BWClVFyWsLfa2vfrpHhRgsrEWHEAZyqoUDMQW02IAvaxsDYbdwqbRUAV5Xw8mHKmNn7MSQm5FpFjGmNnAG7qNtQtt1vW3E5LHIzmQa9aCOzBSFXe4XbvJJN/AeFT6KAj5fg+VEkYZnCKFDOQWIUWGogC586zjsIJYnjJIEishItezAqbXBF7HwrfRUgiYHAmMWMruAqqA2jshRbbSo3PeT4Coc/DUbqQxbWZRNzRpDhw4cEHTYWsF6eqLU3oqAFRMxy0TBAzMOXIko023aM3W9wdr1LrNqkEbGYISaLkjQ6yC2ncr0vcHb2Vqy/J44GkaIaeawdh3arWJUfZv1IHfc95qbas2oCBiMnjfERzm+uNWUWNgQTcah36Tcjwua9ZtlgxERjZmUEqbrpv2GDi2oEdQO6plFQDRhsMVDapGcsb3IUW2AsAgAHS/tJqLhclVJhMzs8gj5OptIJTUG7WkDUbgbnp3WubsaKAh47LBK8TlmHJcyKBpsWKMnauCbWY9LV6zTLlnheJyQsi6WK2vY9bXBHyqVRQEXH5as0RikuQdO4NmBUhlYEdGDAEeytGDyUJO07OZJWjWIsyxjsqzOPUUb3bc+QpjRTYC/F5HHKZDINfMQR2YA6Vswsu219RO9969Nk6Nhvo8haRDGIyWPaYAAXJAHa2G/iL1OooCLhcGykapXey6bNoF+nabSou23X5V5TLQMQ8+ptTokZHZ06ULMLbXvdz31MotQECTKBzXlR2jaRVV9OkhtFwrWYGzgEi48r3sK24PLUihEMYKoq6R3keJuep3Jue81KooBZBw7ErwyWPMgj5StsCyadAD2ADWHTwufE0zooqQI81YjFw8zV9H5cnS+nnak0cy3do16dW1799qZ5eU5Y5V9HatfV943tq3te9vK1tqlA1iowBJw5+0xnX/AIk6b6vV5UdtN/s6uZ02vqqDnUgGNN2sv0YX1c3TqEvdo+3pvbvq1XovTAIuY2MEl/6N/G/qnw3vVeyaOdZcMkmuWMIzpNc3sYh9VNbq4PRu8eYN7VRTAyQc3w6tExa/YV2Fiw30EA2HU77eZqLwrhgMJCx1a3hg5mosTrEYDEhujXvfpTiimAJMMf8A6lN1t9Ght62nVzJddu7Vbl377WrVxKpM+DC98sgYEuF08iS2vR3a9HXvtVgvWb0wDThYtEaqfsqAbEkbDexbe3tpTwhf6O19V+diPW1X0899Hrb20abeVqd1m9AVkMomxX0st645Xr25PLS3K0/a1h727V7X2tTvMsWY4mZRqbog33ZtlB8Bci58L1KvRTAK/wAOySRSyYaUu389G7EMSrn6xCRsCr6iB91h4VYKKKlA04vDLJGyNezAg2JUi/eCNwfMUm4R1NEXkYs6lobkFbpC7IjaTtdwA5Pfq22p/Wb1GAYpVxLADhpWN9SRTFLFhZjGQpAHVr2t59Ka0VLAuyHDqsCML3dIma5J7QjAJseh8fOkmMe2Pm1NZdOEI1c6xOt+YI9O2u2j5Xq2Vm9RgCrifm/RZOTq12X1PW0615mj8WjVa3fa1e8uaDV9SfsLe2sjTc6b321deva8aY1m9MAQcQQSNPCYJCkqrMRe+iS3LtHKB9lu1v1B3HSxk8NljCWdGjZpZyUY3K/XOAL9LWAtba1vGm16xTAKviG7eM+ka7k/7vp135fKXTydP85zNV7b3tfa1PMnMn0aHn/teXHzOnr6Br6ed6mUUwCvcI41eSIyW1mXEmx1k6RPJpJLd2nTbytat+davpOH16vo/wBbzLXtzLLyeZb7Hr9dr2v3U7vWKYAm4dLasR63J531Gq/q8tNem++jmatPvttaoWNm04nEHEAleWn0cEsqMNB5qhgLCUvb8VtNtr1ZqyDTAI2XSFoYyVKEoh0kklbqNmJAJI7794pZwofq5vW/4nEWvq9TmHl21fZ02tbandBNMArkhH0nFfStWgqnJ9YLy+X2+Xb+c16r27XqeVWAyBU1G9gLm972AvuOt62A1imAVjL8VMmKV5A/Kxg6EhhC6AtFsPUVo9jf7Sjxqz0UVKAUUUUAUUUUAUUUUAUUUUAUUUUAUUUUAUUUUAUUUUAUUUUAUUUUAUUUUAUUUUAUUUUAUUUUAUUUUAUUUUAUUUUAUUUUAUUUUAUUUUAUUUUAUVBzDPIIP2siqfC9z8BvSXFccqBeOJiO5pCsSn2ark/CrxhKXCOE764d5loornmK4+l7nUeUcZP+OU/5aUz8XzN9pz+87fkmkVojo7ZGOfadMfadZrAYeNcYlzqVvt/AD8+tRpcY7es7N7WJruuz5eLMsu2IeETtMuYxL60kY9rqP1qJJxNhV6zx/wB4H8q45W/BwyM1olZm8FFzV/8AYJLLkc/+XnJ4jD8nXIOI4H/ZuX/cSRvmFtU76Strkhf3uyfga55g+DMbKPrHKL4O7Mf7oJ/SnGE9G0Q/ayO/kLKP1PzrJOqqP6/yehVqNRNf+fzeCztmcQ6yxj+2v+teEzmAmwmiJ8A6n8jUPDcI4SPpCpt3tdv4qaQ4ZUFlVVHkAPyrPJwXBrh6V97CPatcXHSs15lkCgsxsB1rEcoYXUgjyrj6SPV05WfI79Lxk90VqxGIVFuxsPz9lZgnDqGXofl5Go9NDr9HldXl4k9Dx1Y2MyzBet/cGP5A1CfiDDr60qr+9df4gKnu4AuTYeda45lkBsQwGx7x/wBat6WtS6W9/LO5RxnjMTVDm0L+rLGfY6/61ibMNO5jkI8UUP8Awm/yqNi+GMNJ68KX8QNJ+K2pRiPR7F1hlliPk1x+h+dd0oPl4M8pXLiKfxGh4swwNmk0HwdJE/iWpMOe4d/VmiP9tf1NU3HcNZhGDolMy+Gq/wDhk2Pzqp4+N1a0qaG80CE/ACtlelhPuy/v0POt191Xeh/fedqSQMLggjyN/wAq9VwuOUqbqSPYSPyphh+JsSnqzSW8C2r86tLs+S4aKQ7Yj+qLOyUVyqHjvEr1fV7h+oI+VNMN6R5PtBfep/NT/lrjLRWr2mmHalEuco6DRVWwnHiN60bH+rIk/wAJ0v8AKmuC4nw0pssqg/da6H2Wa29Z5VTjyjZDU1T7skNKKAaK5mgKKKKAKKKKAKKjZhmKQRmSRtKj5nuAHefKqNic+xOYSGLD/VRfaN7WXxkbuH4R86611SnvwvMzX6mNW3LfC8SyZxxlDCdC3lk6aE338Ce72C5qr5vxFO37eXkD+ii3kI/Efs+8+6lmLzKPD3jwu7dGnPrN4iP7i9dxufzRlq9KnSx5/wA/weDqdfNvGfguPn4k1sy0n6pQl/tHtOfa56H2AVDklLG5JJ8TufjXiit8YKPCPKlZKXJm9Yooq5zCtuHw7OwVFLMxsANya1gV1XhDhtcNEHYfWuAWP3Qeij9azai9Uxz4mzR6V6ifT4eIoyP0dAWfEm5/o1NgP3mHX3VcsJgkiXTGiovgoA/81uorxLLp2PMmfV0aWulYgvj4mCbda889fvL8RXuouIy2NvWUDzG1Yr5WRWa8fHY2QUW9ze2lhY2IPmKQYp3gfSrm3Ub32868Y3CovqSA+Vr/ADG1Q6+K7V7SnY+hxUZLhxln7Hr6XTpbp5Xk0TMRmrumlrd24Fr2qNDOyG6kg/8AfWvFYrwrNVbZJTlJtrhm+NUIrCWxtnxDObsbn8vZXrD4xkBCm1/+71ooqivsU+vqefPxJ6I46cbHuSUsbsSfbTLBZssaBdJJ6ncdTSqiu2n1ltFnpIPfze5SymE49L4H8GavJ6kXvJ2HyqfFq+1pHkLn5mq7BmEqCwJt4EAj8qmQ51J3x39gYf619Vou1oYTvlNv3bfQ8u7Sv9CWPeOq04rBpIumRVYeBANaYcxLdYpB7v8AxUtWv4++vpadTXdvB/dHnTra2kinZv6Oka7YdtB+41yp8geq/OqDjME8TlJFKsvUH8x4jzruFI+K+HVxURsBzUBKHx/CfI162n1coPpnuvseLrOzoTi5VrD+jOSUV7kiK7EEHz+H53rxXtJprKPmGmnhhUxcze1ntIvhINXwPrD3GodFQ4p8lozceGWDL860fsZngP3XPMi+Nrr7wfbVlw/G0kVvpUXZPSWKzKfnb4G/lXO6lYHMpIidDWB9ZSAVb95Tsay26WMuP78f3N1OunDxx/fL/B2DLs3inW8ThvEd49oO4qZXJsCqTuOQfo8/2QGIRz4IeqE/dNxVhyzjmSJ+TjUII21WsR5sBsR5rXmz0rTxH5eP8nt09oRkv+zb2rj+C8UVrw+IWRQyMGU7gg3BrZWQ9NNPdHMeMMzbE4vlJuqMI1Hi5IVj8dvdTXiOAYHALDH60rWdu9rC7/HYeyq9kjgZimv+na9/EswHztV641yVsRhuwLvGdaj721mA87flXpWNQdcH3eX7TwaVK5XWfq4XsRyk1isleu3SsV6/O58+zdg8I0sixoLsxAA9tTM5yCbDNaRdj0Ybq3sPj5GvGR5jyMRHLa4Q7jxBBU287GuvRSRYiIEaZI3HkQfIg99YdTfOmaeNj09FpK9RCSbxLwOJUV0TOPRyjXbDtoP3GuVPsPUfOqZmXD88H7SNgPvDdT7xtXWrU12cPDM9+itp7y280QEaxB8N/hXacpzJZ4UkQ7MN/I94PsNcVAprkPEUmFe6G6n1kPRv9D51TVUO6KceUddBq1p5vq4fJ2GgmlGScUQ4kDQ1n70bYj2feHspvXhyi47M+srsjYuqLyiJKZT6gVR4sbn4AWqK+Tu/ryk+wf8AWmtBNebdoK7t7XKXszhfJGqF0o91JCteH072Y/AUqxqIGtGSbdST+W1NsY8kvZjBCd7HbV/0rGHyFR651eQ2H+tfParQRvfotJUkvGT/AAb6rnBdVss+wRpGWNgCT5Vgi1W6KFVFlAHsquZrh9MreDdoe/8A63rzdf2LLR0qxyy84Zoo1itn04wRVUk2AuawRViyvL+WtyO0fkPCvWPytZN+jePj7a6Q/wBP3T06tT9bnp9n7lXr4Kzp8PMQYbCmQkLa9r+FepsC69VI8+v5VKy5GjxADCxNx8j0qwVfs7seGqql1txkngi/VyqmsbpoSZdnNrLJ07m8PbTpXBFwbitc2ERvWUH3b/GtcGACHsFgPC9x8D0r6TR6fU6b1JNTj58NfuedbOuzdbP6EmiiivZMoUV5llCgliFA6kkAD41SeJOPxYx4U3J2MncP3B3nz/OuldUrHiKOF2ohTHqmxHx3OjYshALIoU2+9cu3zaq5XpmJJ777n39TWY4SxAUEk9AASfgK+gqh6OCj5Hxt9juscscnit2GwrSMFRSzHoALmrLk3o+mks031S+B3c+7oPf8KvmU5FDhltEtierHdm9p/Ss12thDaO7N2m7Mst3n6q+pyvOeH5cMUEtu2t9je1uqnzFxSyrRx7nKzThUN1iBW/ixN2t5CwHuNVetFEpSgnPlmTVQhC1xr4R6VrdNvAiunpla5hgYmk2kKbP3gi4N/EEjpXN8vwLzSLHGLsxsPLxJ8hXZsuwYhiSNeiKF9tuprHr5qPTjk9Hsqpz6uperj6nMMtzWbL8QUa9gbOnc1/tL523BrqWFxKyIrobqwBB8jVI9JmEAMUo9Y6kPmBYj4XPxqXwHmlsKVbfTIwHsIVrfFjWe6KtqVq54Zq083pr5UN5jyhFxzkrQ4gyqLJKdQI+y/Uj49oe+rnwrn4xMIJP1iWDjz7m9hppjcEkqFJFDK3Ufr5GqFjOGcTgZedhSXUeG5A+66/aHmPlVYzjdWoSeGuH+DrOqemtdsFmL5Q/4i4IjxBLoeXL3m3Zc/iHj5j51z7Ncgmw5+tjIH3hup9jD9a6TkHF0WJAUnRL0KE9T+E9/s608ZQRYgEHuNRXqLaH0y+pNujo1a64PD81+UcJtTPJeIZcK14zseqHdW93cfMV0XMeCMNLuE5beMe3+Hp8qreN9GsgvypFceDDSflcVuWrpsXTP6nly7O1NMuqvf3D/ACfjuCawc8p/Bj2SfJunxtVjBBHcQfnXH8XwtiovWhe3itnH+G9a8BneIwxsjun4Te391q4T0cJb1S+Bqr7Str9W+D951DG8LYaW5eFbnvXsn4ra9JMV6NYT6kkieRsw/Q1Cy70lMNp4r/iQ2/wn/WrJgOLsLLbTKFJ7nuh+e3zrg46inz+5rU9HqecZ+TKtL6NplN45UNulwyn5XplgFzODZlSdR3F11W8mNj8b1b1YEXFiPEVmuctTOSxLD951hoaoPNeV7mLsHmxbaSGWI/iXUv8AeS4pjRRWd7m2Ka5eQoooolgsFaJ8GGZWP2b+/wAPnW+iudtUbY9M1lExk4vKCiiir4IPDwgkEjcG4PhXuiioUIptpcktthWCbdaj4rCu/SV0H4Vjv8WU0qxHB0chvLLiJPJpTb4AWq6SfLOU5SXdWSRj+KsND60qk/dXtn4L099VnM/SX3QR2/FIf8q/60/i4Iwi/wA1f2s5/Wp+HyOBPUhjHnoW/wASK7xlTHwb+hjnDVT26lH3bs5ZiMXisWd+ZL4BQdI9gG1TcFwHipPWQRjxdh+Qua6mBas12etkliCSM8eyot9VsnJlNy/0bRixmkZ/JeyPj1/KrPgMpigFoo1TzA3PtPU1HzDibDw31yrf7q9o/Bb1Vsz9JXdh47fik/RQfzNc8X3+b+x26tJpVthfVl3xOKWNSzsFUdSTYVQuJ+POYDFh7qp2Z+hPiFHcPPr7KrOLzCfFP2meQ9wFzb2KOnwpjgOCMVLa8fLHi5t/hG9aq9NXV61rRgu112o9SiLx5+IgphlGRS4hrRKSO9jsq+0/pV5yr0dwx2MzGU+Hqr8BufeatUMCooVFCqOgAAA9wq1uvS2r+ZTT9kzlvbt7BTw5wxHhF27Uh9ZyPkPAU5oqlcXcZgAw4c3Y9lnH2fwr4t5/rXnRjO6fmz2pyq0tfkvuJOO87E0+hDdIbrfxY+sfda3uq2cFZNy8Iute05L2PcDYAfAA++kfCvBBYiXELZRYrGereBbwHl399dAtWm+yMYKqHhyzDpNPK2x32rnhewKKKKwnsC3MeHIJ95Ixq+8Oy3xH614wmWSw7JMZE+7KNRHsdbH4g0UVbqeMHL0UM9SW40Um2/Ws0UVU6hWubCo4s6q37yg/nRRQhrPIsn4Swr9YEH7t1/hIpfN6PMKenMX2Pf8AiBoororZrhs4y01UuYo1w8Bcs3hxU0fst+lqZYfLsWn/AN0r/vxfqrA1iikrZS53Ijpq4d3b4sZQc37fLP7usfI/61Ioormd8YCiiihIUUUUAUUUUAUUUUAUUUUAUUUUBExeGlb1JRGPKMMfixt8qTYrg4y/tcXOw8OyB8ALVmirRm48HKdMZ941RejrDDqZW9rAfwqKYYfhDCJ0hU/vXb+I0UVZ2zfLZSOlpjxFfIaQ4dUFkVVHgoA/KtlFFczuklwFQ8XmBXZI3kbwUWHvZrKKKKEPgS4vKMXitppFgiPVI7sxH4m2v+XlU/KOFoMPYol3H223b3dw9wooq/pJYwtkclp4J9b3fm9xvRRRVDuf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1028" name="Picture 4" descr="Resultado de imagen para UNL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10077"/>
          <a:stretch/>
        </p:blipFill>
        <p:spPr bwMode="auto">
          <a:xfrm>
            <a:off x="539552" y="4869160"/>
            <a:ext cx="2751857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ANPCy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57199" y="1916832"/>
            <a:ext cx="8290929" cy="1122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</a:rPr>
              <a:t>Fondo para la Investigación Científica y Tecnológica - FONCyT</a:t>
            </a:r>
            <a:endParaRPr lang="es-ES" sz="2800" b="0" kern="1200" dirty="0" smtClean="0">
              <a:solidFill>
                <a:schemeClr val="bg1">
                  <a:lumMod val="95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1032" name="Picture 8" descr="Resultado de imagen para ANPC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70" y="4869160"/>
            <a:ext cx="2510830" cy="13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07504" y="6369669"/>
            <a:ext cx="712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PICT 2015 – Subsidiados por </a:t>
            </a:r>
            <a:r>
              <a:rPr lang="es-ES" b="1" dirty="0" err="1" smtClean="0">
                <a:latin typeface="Open Sans"/>
              </a:rPr>
              <a:t>Institucion</a:t>
            </a:r>
            <a:r>
              <a:rPr lang="es-ES" b="1" dirty="0" smtClean="0">
                <a:latin typeface="Open Sans"/>
              </a:rPr>
              <a:t> Beneficiaria</a:t>
            </a:r>
            <a:endParaRPr lang="es-AR" sz="1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50570"/>
              </p:ext>
            </p:extLst>
          </p:nvPr>
        </p:nvGraphicFramePr>
        <p:xfrm>
          <a:off x="539552" y="188640"/>
          <a:ext cx="8266211" cy="5937519"/>
        </p:xfrm>
        <a:graphic>
          <a:graphicData uri="http://schemas.openxmlformats.org/drawingml/2006/table">
            <a:tbl>
              <a:tblPr/>
              <a:tblGrid>
                <a:gridCol w="6819623"/>
                <a:gridCol w="1446588"/>
              </a:tblGrid>
              <a:tr h="25815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 Beneficiaria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UNNE-Universidad Nacional del Nordeste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UNSJ-Universidad Nacional de San Juan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UNSL-Universidad Nacional de San Luis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FLENI-Fundación para la Lucha contra las Enfermedades Neurológicas de la Infancia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UNComa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Nacional del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Comahue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UNGS-Universidad Nacional de General Sarmiento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UCC-Universidad Católica de Córdoba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UM-Universidad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Maimonides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UNNOBA-Universidad Nacional del Noroeste de la provincia de 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Nacional de Salta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FUNDFAEP-Fundación para el Desarrollo Forestal Ambiental y del Ecoturismo Patagónico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IBYME-Instituto de Biología y Medicina Experimental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INGEBI-Instituto de Ingeniería Genética y Biología Molecular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INIDEP-Instituto Nacional de Investigación y Desarrollo Pesquero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ITBA-Instituto Tecnológico de 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UNJU-UNIVERSIDAD NACIONAL DE JUJUY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UNLPAM-Universidad Nacional de la Pampa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UNLU-Universidad Nacional de Luján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UNPA-Universidad Nacional de la Patagonia Austral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UNP-Universidad Nacional de la Patagonia 'San Juan Bosco'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UNSE-Universidad Nacional de Santiago del Estero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53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UTDT-Universidad Torcuato Di Tella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07504" y="6369669"/>
            <a:ext cx="712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PICT 2015 – Subsidiados por </a:t>
            </a:r>
            <a:r>
              <a:rPr lang="es-ES" b="1" dirty="0" err="1" smtClean="0">
                <a:latin typeface="Open Sans"/>
              </a:rPr>
              <a:t>Institucion</a:t>
            </a:r>
            <a:r>
              <a:rPr lang="es-ES" b="1" dirty="0" smtClean="0">
                <a:latin typeface="Open Sans"/>
              </a:rPr>
              <a:t> Beneficiaria</a:t>
            </a:r>
            <a:endParaRPr lang="es-AR" sz="1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44109"/>
              </p:ext>
            </p:extLst>
          </p:nvPr>
        </p:nvGraphicFramePr>
        <p:xfrm>
          <a:off x="395536" y="116621"/>
          <a:ext cx="8424936" cy="6100947"/>
        </p:xfrm>
        <a:graphic>
          <a:graphicData uri="http://schemas.openxmlformats.org/drawingml/2006/table">
            <a:tbl>
              <a:tblPr/>
              <a:tblGrid>
                <a:gridCol w="6950573"/>
                <a:gridCol w="1474363"/>
              </a:tblGrid>
              <a:tr h="231136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 Beneficiaria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ANLIS-Administración Nacional de Laboratorios e Institutos de Salud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CICPBA-Comisión de Investigaciones Científicas de la Provincia de 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CICTERRA-Centro de Investigaciones en Ciencias de la Tierra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78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CICYTTP-Centro de </a:t>
                      </a:r>
                      <a:r>
                        <a:rPr lang="es-A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Científicas y de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Tranferencia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Tecnología a la Producción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CIF-Centro de Investigaciones Filosóficas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CINDECA-Centro de Investigación y Desarrollo en Ciencias Aplicadas 'Dr. Jorge J. Ronco'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FF-Fundación Universitaria 'Dr. René G.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Favaloro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FLACSO-Facultad Latinoamericana de Ciencias Sociales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FPU-Fundación Playa Unión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FUDESA-Fundación Universidad de San Andrés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HG-Hospital de Pediatría S.A.M.I.C. 'Prof. Dr. Juan P.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Garrahan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IAFE-Instituto de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Astronomia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Fisica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Espacio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IBR-Instituto de Biología Molecular y Celular de Rosario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INTI-Instituto Nacional de Tecnología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Cu-Ministerio de Cultura de la Nación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UA-Universidad Austral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UCP-Universidad de la Cuenca del Plata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UNAJ-Universidad Nacional Arturo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Jauretche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UNCa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Nacional de Catamarca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UNDEC-Universidad Nacional de Chilecito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Unipe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Pedagógica Provincial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UNLaM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Nacional de La Matanza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UNTREF-Universidad Nacional de 3 de Febrero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UTN-Universidad Tecnológica Nacional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07504" y="6369669"/>
            <a:ext cx="712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PICT 2015 – Subsidiados por Provincias</a:t>
            </a:r>
            <a:endParaRPr lang="es-AR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2962"/>
              </p:ext>
            </p:extLst>
          </p:nvPr>
        </p:nvGraphicFramePr>
        <p:xfrm>
          <a:off x="1475656" y="-2"/>
          <a:ext cx="5321609" cy="6145231"/>
        </p:xfrm>
        <a:graphic>
          <a:graphicData uri="http://schemas.openxmlformats.org/drawingml/2006/table">
            <a:tbl>
              <a:tblPr/>
              <a:tblGrid>
                <a:gridCol w="2952328"/>
                <a:gridCol w="2369281"/>
              </a:tblGrid>
              <a:tr h="25525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 de 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Córdoba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Fe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Negro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Mendoza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Tucumán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Chubut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Juan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Jujuy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Tierra del Fuego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Neuquen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Ríos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 del Estero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Catamarca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Pampa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5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Cruz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17413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728941"/>
            <a:ext cx="8920029" cy="12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72008" y="348046"/>
            <a:ext cx="8964488" cy="1152128"/>
            <a:chOff x="-34427" y="277922"/>
            <a:chExt cx="2982875" cy="980176"/>
          </a:xfrm>
        </p:grpSpPr>
        <p:sp>
          <p:nvSpPr>
            <p:cNvPr id="13" name="12 Rectángulo redondeado"/>
            <p:cNvSpPr/>
            <p:nvPr/>
          </p:nvSpPr>
          <p:spPr>
            <a:xfrm>
              <a:off x="-34427" y="277922"/>
              <a:ext cx="2982875" cy="954651"/>
            </a:xfrm>
            <a:prstGeom prst="roundRect">
              <a:avLst/>
            </a:prstGeom>
            <a:solidFill>
              <a:srgbClr val="98D0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6602" y="303447"/>
              <a:ext cx="2847616" cy="954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3000" dirty="0" smtClean="0">
                  <a:solidFill>
                    <a:schemeClr val="tx1"/>
                  </a:solidFill>
                  <a:latin typeface="BankGothic Lt BT" pitchFamily="34" charset="0"/>
                </a:rPr>
                <a:t>Instrumentos de Promoción y Financiamiento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3000" b="0" kern="1200" dirty="0" smtClean="0">
                  <a:solidFill>
                    <a:schemeClr val="tx1"/>
                  </a:solidFill>
                  <a:latin typeface="BankGothic Lt BT" pitchFamily="34" charset="0"/>
                </a:rPr>
                <a:t>del </a:t>
              </a:r>
              <a:r>
                <a:rPr lang="es-ES" sz="3000" b="0" kern="1200" dirty="0" err="1" smtClean="0">
                  <a:solidFill>
                    <a:schemeClr val="tx1"/>
                  </a:solidFill>
                  <a:latin typeface="BankGothic Lt BT" pitchFamily="34" charset="0"/>
                </a:rPr>
                <a:t>FONCyT</a:t>
              </a:r>
              <a:endParaRPr lang="es-ES" sz="3000" b="0" kern="1200" dirty="0" smtClean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  <p:sp>
        <p:nvSpPr>
          <p:cNvPr id="16" name="15 Flecha abajo"/>
          <p:cNvSpPr/>
          <p:nvPr/>
        </p:nvSpPr>
        <p:spPr>
          <a:xfrm>
            <a:off x="2357422" y="3068960"/>
            <a:ext cx="428628" cy="53578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 descr="Resultado de imagen para startu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3758"/>
            <a:ext cx="5256584" cy="23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Proceso alternativo"/>
          <p:cNvSpPr/>
          <p:nvPr/>
        </p:nvSpPr>
        <p:spPr>
          <a:xfrm>
            <a:off x="-32" y="100010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Proceso alternativo"/>
          <p:cNvSpPr/>
          <p:nvPr/>
        </p:nvSpPr>
        <p:spPr>
          <a:xfrm>
            <a:off x="-32" y="171448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46 Proceso alternativo"/>
          <p:cNvSpPr/>
          <p:nvPr/>
        </p:nvSpPr>
        <p:spPr>
          <a:xfrm>
            <a:off x="-32" y="242886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47 Proceso alternativo"/>
          <p:cNvSpPr/>
          <p:nvPr/>
        </p:nvSpPr>
        <p:spPr>
          <a:xfrm>
            <a:off x="-32" y="314324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48 Proceso alternativo"/>
          <p:cNvSpPr/>
          <p:nvPr/>
        </p:nvSpPr>
        <p:spPr>
          <a:xfrm>
            <a:off x="-32" y="385762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49 Proceso alternativo"/>
          <p:cNvSpPr/>
          <p:nvPr/>
        </p:nvSpPr>
        <p:spPr>
          <a:xfrm>
            <a:off x="-32" y="457200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50 Proceso alternativo"/>
          <p:cNvSpPr/>
          <p:nvPr/>
        </p:nvSpPr>
        <p:spPr>
          <a:xfrm>
            <a:off x="-32" y="528638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Proceso alternativo"/>
          <p:cNvSpPr/>
          <p:nvPr/>
        </p:nvSpPr>
        <p:spPr>
          <a:xfrm>
            <a:off x="-32" y="600076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43 Proceso alternativo"/>
          <p:cNvSpPr/>
          <p:nvPr/>
        </p:nvSpPr>
        <p:spPr>
          <a:xfrm>
            <a:off x="0" y="285728"/>
            <a:ext cx="714348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 redondeado"/>
          <p:cNvSpPr/>
          <p:nvPr/>
        </p:nvSpPr>
        <p:spPr>
          <a:xfrm>
            <a:off x="773841" y="4572008"/>
            <a:ext cx="8298753" cy="2071702"/>
          </a:xfrm>
          <a:prstGeom prst="roundRect">
            <a:avLst/>
          </a:prstGeom>
          <a:solidFill>
            <a:srgbClr val="98D0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Rectángulo redondeado"/>
          <p:cNvSpPr/>
          <p:nvPr/>
        </p:nvSpPr>
        <p:spPr>
          <a:xfrm>
            <a:off x="772620" y="2428868"/>
            <a:ext cx="8298753" cy="2071702"/>
          </a:xfrm>
          <a:prstGeom prst="roundRect">
            <a:avLst/>
          </a:prstGeom>
          <a:solidFill>
            <a:srgbClr val="98D0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 redondeado"/>
          <p:cNvSpPr/>
          <p:nvPr/>
        </p:nvSpPr>
        <p:spPr>
          <a:xfrm>
            <a:off x="773841" y="285728"/>
            <a:ext cx="8298753" cy="2071702"/>
          </a:xfrm>
          <a:prstGeom prst="roundRect">
            <a:avLst/>
          </a:prstGeom>
          <a:solidFill>
            <a:srgbClr val="98D0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22 Rectángulo"/>
          <p:cNvSpPr/>
          <p:nvPr/>
        </p:nvSpPr>
        <p:spPr>
          <a:xfrm>
            <a:off x="759454" y="285728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identifican los principios básicos de una tecnología.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Investigación básica.</a:t>
            </a:r>
            <a:endParaRPr lang="es-ES" sz="16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2620" y="1000108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identifican los conceptos y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aplicaciones de una tecnológica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 Se propone una idea, pero no hay estudios o pruebas experimentales</a:t>
            </a: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72620" y="170496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comprueban las propiedades y características fundamentales de una tecnología. Se establece el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 concepto 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mediante análisis y experimentación. Se valida la idea inicial.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772620" y="241934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validan en laboratorio los componentes de una tecnología.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Se logra un prototipo básico validado 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en entorno de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laboratorio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endParaRPr lang="es-ES" sz="16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72620" y="313372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b="1" dirty="0" smtClean="0"/>
              <a:t> 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Se valida el prototipo básico 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en un entorno relevante. Versiones de la tecnología propuesta se ponen a prueba en el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mundo real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, y se integran con otros sistemas reales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72620" y="384810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realiza la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demostración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 del modelo o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prototipo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 del sistema/subsistema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en un entorno relevante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 Los cambios de la versión casi final de la tecnología se prueban en condiciones reales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454" y="456248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realiza la demostración del prototipo del sistema en un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entorno operativo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 El prototipo final de la tecnología está lo más cercano posible a la versión operativa.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772620" y="527686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prueba el sistema real mediante pruebas y demostraciones en las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condiciones operativas reales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 La tecnología funciona según lo previsto y no muestra problemas de diseño, estando calificada para uso comercial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72620" y="5991244"/>
            <a:ext cx="8299974" cy="65246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ts val="0"/>
              </a:spcAft>
            </a:pP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Se prueba el sistema real con resultados satisfactorios. La tecnología está lista y probada para su uso a </a:t>
            </a:r>
            <a:r>
              <a:rPr lang="es-AR" sz="1600" b="1" dirty="0" smtClean="0">
                <a:solidFill>
                  <a:schemeClr val="tx1"/>
                </a:solidFill>
                <a:latin typeface="BankGothic Lt BT" pitchFamily="34" charset="0"/>
              </a:rPr>
              <a:t>escala de manufactura</a:t>
            </a:r>
            <a:r>
              <a:rPr lang="es-AR" sz="16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endParaRPr lang="es-ES" sz="16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-64" y="285728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1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-32" y="99058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2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32" y="170496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3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-32" y="241934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4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-32" y="313372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5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-32" y="3857628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6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-32" y="456248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7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-32" y="527686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8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-32" y="5991244"/>
            <a:ext cx="857288" cy="65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BankGothic Lt BT" pitchFamily="34" charset="0"/>
              </a:rPr>
              <a:t>TRL 9</a:t>
            </a:r>
            <a:endParaRPr lang="es-ES" sz="1600" b="0" kern="12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-32" y="-214338"/>
            <a:ext cx="8501122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s-AR" altLang="es-AR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Niveles de Madurez Tecnológica  </a:t>
            </a:r>
            <a:r>
              <a:rPr lang="es-AR" altLang="es-AR" sz="1600" dirty="0" smtClean="0">
                <a:solidFill>
                  <a:srgbClr val="FF0000"/>
                </a:solidFill>
              </a:rPr>
              <a:t>(NASA </a:t>
            </a:r>
            <a:r>
              <a:rPr lang="es-AR" sz="1600" dirty="0" err="1" smtClean="0">
                <a:solidFill>
                  <a:srgbClr val="FF0000"/>
                </a:solidFill>
              </a:rPr>
              <a:t>Technology</a:t>
            </a:r>
            <a:r>
              <a:rPr lang="es-AR" sz="1600" dirty="0" smtClean="0">
                <a:solidFill>
                  <a:srgbClr val="FF0000"/>
                </a:solidFill>
              </a:rPr>
              <a:t> </a:t>
            </a:r>
            <a:r>
              <a:rPr lang="es-AR" sz="1600" dirty="0" err="1" smtClean="0">
                <a:solidFill>
                  <a:srgbClr val="FF0000"/>
                </a:solidFill>
              </a:rPr>
              <a:t>Readiness</a:t>
            </a:r>
            <a:r>
              <a:rPr lang="es-AR" sz="1600" dirty="0" smtClean="0">
                <a:solidFill>
                  <a:srgbClr val="FF0000"/>
                </a:solidFill>
              </a:rPr>
              <a:t> </a:t>
            </a:r>
            <a:r>
              <a:rPr lang="es-AR" sz="1600" dirty="0" err="1" smtClean="0">
                <a:solidFill>
                  <a:srgbClr val="FF0000"/>
                </a:solidFill>
              </a:rPr>
              <a:t>Levels</a:t>
            </a:r>
            <a:r>
              <a:rPr lang="es-AR" altLang="es-AR" sz="16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)</a:t>
            </a:r>
            <a:endParaRPr lang="es-ES" altLang="es-AR" sz="1600" b="1" dirty="0">
              <a:solidFill>
                <a:srgbClr val="FF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5" name="54 Flecha arriba y abajo"/>
          <p:cNvSpPr/>
          <p:nvPr/>
        </p:nvSpPr>
        <p:spPr>
          <a:xfrm>
            <a:off x="8929718" y="2143116"/>
            <a:ext cx="214282" cy="264320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00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19462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500034" y="571480"/>
            <a:ext cx="4482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Proyectos PICT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Startup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75"/>
          <p:cNvSpPr>
            <a:spLocks noChangeArrowheads="1"/>
          </p:cNvSpPr>
          <p:nvPr/>
        </p:nvSpPr>
        <p:spPr bwMode="auto">
          <a:xfrm>
            <a:off x="468313" y="1628775"/>
            <a:ext cx="5603885" cy="3729051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>
              <a:lnSpc>
                <a:spcPct val="90000"/>
              </a:lnSpc>
              <a:spcBef>
                <a:spcPct val="20000"/>
              </a:spcBef>
            </a:pPr>
            <a:r>
              <a:rPr lang="es-ES" altLang="es-AR" sz="2400" dirty="0" smtClean="0"/>
              <a:t>Los proyectos PICT </a:t>
            </a:r>
            <a:r>
              <a:rPr lang="es-ES" altLang="es-AR" sz="2400" dirty="0" err="1" smtClean="0"/>
              <a:t>Start</a:t>
            </a:r>
            <a:r>
              <a:rPr lang="es-ES" altLang="es-AR" sz="2400" dirty="0" smtClean="0"/>
              <a:t> Up son proyectos orientados a promover la transformación de los conocimientos y habilidades acumuladas por un grupo de investigación, en nuevas competencias tecnológicas aplicables en el mercado de productos, procesos o servicios, para los cuales exista una demanda social o un mercado comprobable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400" dirty="0"/>
          </a:p>
        </p:txBody>
      </p:sp>
      <p:pic>
        <p:nvPicPr>
          <p:cNvPr id="21506" name="Picture 2" descr="http://www.lighthouseohio.com/wp-content/uploads/2013/12/LightHouse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2686045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4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42844" y="1428735"/>
            <a:ext cx="8286808" cy="36433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s-ES" altLang="es-AR" sz="2400" kern="1200" dirty="0" smtClean="0">
                <a:latin typeface="Arial" charset="0"/>
              </a:rPr>
              <a:t>Las presentaciones se fundarán en propuestas de generación de conocimiento original y/o </a:t>
            </a:r>
            <a:r>
              <a:rPr lang="es-ES" altLang="es-AR" sz="2400" kern="1200" dirty="0" err="1" smtClean="0">
                <a:latin typeface="Arial" charset="0"/>
              </a:rPr>
              <a:t>innovativo</a:t>
            </a:r>
            <a:r>
              <a:rPr lang="es-ES" altLang="es-AR" sz="2400" kern="1200" dirty="0" smtClean="0">
                <a:latin typeface="Arial" charset="0"/>
              </a:rPr>
              <a:t>, científico y/o tecnológico, con objetivos definidos que incluyan una explícita metodología de trabajo y conduzcan a productos y resultados verificables y evaluables.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AR" sz="2400" kern="1200" dirty="0" smtClean="0">
                <a:latin typeface="Arial" charset="0"/>
              </a:rPr>
              <a:t>	Asimismo, las presentaciones deberán fundamentar la potencialidad tecnológica, el posible valor comercial a futuro, y el impacto sobre el mercado de bienes y servicios. 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0486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9" descr="puzz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5949"/>
            <a:ext cx="1928794" cy="20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57158" y="5281870"/>
            <a:ext cx="7572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La presentación de los proyectos se realiza en forma online: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://foncyt.mincyt.gob.ar/FONCyT2/convocatoria/</a:t>
            </a:r>
            <a:endParaRPr lang="es-A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00034" y="428604"/>
            <a:ext cx="5689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Presentaciones PICT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Startup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4488"/>
            <a:ext cx="8229600" cy="322422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s-ES" altLang="es-AR" sz="2800" dirty="0" smtClean="0"/>
              <a:t>El subsidio debería dar lugar a: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AR" sz="2800" dirty="0" smtClean="0"/>
              <a:t>Un prototipo de producto/servicio y las pruebas necesarias para mostrar su funcionalidad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AR" sz="2800" dirty="0" smtClean="0"/>
              <a:t>Resultados </a:t>
            </a:r>
            <a:r>
              <a:rPr lang="es-ES" altLang="es-AR" sz="2800" dirty="0" err="1" smtClean="0"/>
              <a:t>innovativos</a:t>
            </a:r>
            <a:r>
              <a:rPr lang="es-ES" altLang="es-AR" sz="2800" dirty="0" smtClean="0"/>
              <a:t> con factibilidad de explotación comercial. 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2533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0034" y="428604"/>
            <a:ext cx="5757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Resultado de un PICT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Startup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knowledge4innovation.eu/sites/default/files/fish.jpg"/>
          <p:cNvPicPr>
            <a:picLocks noChangeAspect="1" noChangeArrowheads="1"/>
          </p:cNvPicPr>
          <p:nvPr/>
        </p:nvPicPr>
        <p:blipFill>
          <a:blip r:embed="rId5"/>
          <a:srcRect l="11365" t="14754"/>
          <a:stretch>
            <a:fillRect/>
          </a:stretch>
        </p:blipFill>
        <p:spPr bwMode="auto">
          <a:xfrm>
            <a:off x="7286644" y="3714752"/>
            <a:ext cx="1768075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0486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00034" y="428604"/>
            <a:ext cx="5689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Presentaciones PICT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Startup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8596" y="2857496"/>
            <a:ext cx="8229600" cy="1357322"/>
          </a:xfrm>
          <a:prstGeom prst="rect">
            <a:avLst/>
          </a:prstGeom>
          <a:solidFill>
            <a:srgbClr val="99FF66"/>
          </a:solidFill>
          <a:ln>
            <a:solidFill>
              <a:srgbClr val="92D05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z="2400" dirty="0" smtClean="0">
                <a:latin typeface="+mn-lt"/>
              </a:rPr>
              <a:t>Desde el 2014 la herramienta pasó a modalidad </a:t>
            </a:r>
            <a:r>
              <a:rPr lang="es-AR" altLang="es-AR" sz="2400" u="sng" dirty="0" smtClean="0">
                <a:latin typeface="+mn-lt"/>
              </a:rPr>
              <a:t>ventanilla permanente</a:t>
            </a:r>
            <a:r>
              <a:rPr lang="es-AR" altLang="es-AR" sz="2400" dirty="0" smtClean="0">
                <a:latin typeface="+mn-lt"/>
              </a:rPr>
              <a:t>. </a:t>
            </a:r>
          </a:p>
          <a:p>
            <a:r>
              <a:rPr lang="es-AR" altLang="es-AR" sz="2400" dirty="0" smtClean="0">
                <a:latin typeface="+mn-lt"/>
              </a:rPr>
              <a:t>Tiempo de evaluación aproximado: 6 meses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4366" y="1285860"/>
            <a:ext cx="8229600" cy="1428760"/>
          </a:xfrm>
          <a:prstGeom prst="rect">
            <a:avLst/>
          </a:prstGeom>
          <a:solidFill>
            <a:srgbClr val="FFFF99"/>
          </a:solidFill>
          <a:ln>
            <a:solidFill>
              <a:srgbClr val="92D05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s-AR" altLang="es-AR" sz="2400" dirty="0" smtClean="0">
                <a:latin typeface="+mn-lt"/>
              </a:rPr>
              <a:t>Del 2005 al 2013 fue la categoría IV de la </a:t>
            </a:r>
            <a:r>
              <a:rPr lang="es-AR" altLang="es-AR" sz="2400" u="sng" dirty="0" smtClean="0">
                <a:latin typeface="+mn-lt"/>
              </a:rPr>
              <a:t>convocatoria</a:t>
            </a:r>
            <a:r>
              <a:rPr lang="es-AR" altLang="es-AR" sz="2400" dirty="0" smtClean="0">
                <a:latin typeface="+mn-lt"/>
              </a:rPr>
              <a:t> anual PICT. </a:t>
            </a:r>
          </a:p>
          <a:p>
            <a:pPr marR="0" lvl="0" indent="-342900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s-AR" altLang="es-AR" sz="2400" dirty="0" smtClean="0">
                <a:latin typeface="+mn-lt"/>
              </a:rPr>
              <a:t>Tiempo de evaluación aproximado 12 meses.</a:t>
            </a:r>
            <a:endParaRPr kumimoji="0" lang="es-AR" alt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AR" alt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3558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198"/>
            <a:ext cx="822960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692697"/>
              </p:ext>
            </p:extLst>
          </p:nvPr>
        </p:nvGraphicFramePr>
        <p:xfrm>
          <a:off x="890587" y="1412777"/>
          <a:ext cx="771386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49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15407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8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9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7 Grupo"/>
          <p:cNvGrpSpPr>
            <a:grpSpLocks/>
          </p:cNvGrpSpPr>
          <p:nvPr/>
        </p:nvGrpSpPr>
        <p:grpSpPr bwMode="auto">
          <a:xfrm>
            <a:off x="685800" y="900113"/>
            <a:ext cx="7415213" cy="5049837"/>
            <a:chOff x="684213" y="1196975"/>
            <a:chExt cx="7415212" cy="5049846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6588125" y="3284538"/>
              <a:ext cx="1152525" cy="1730375"/>
              <a:chOff x="4105" y="2069"/>
              <a:chExt cx="726" cy="1089"/>
            </a:xfrm>
          </p:grpSpPr>
          <p:pic>
            <p:nvPicPr>
              <p:cNvPr id="15405" name="28 Imagen" descr="http://www.agencia.mincyt.gov.ar/images/fonarsec_img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2069"/>
                <a:ext cx="726" cy="1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6" name="Rectangle 69"/>
              <p:cNvSpPr>
                <a:spLocks noChangeArrowheads="1"/>
              </p:cNvSpPr>
              <p:nvPr/>
            </p:nvSpPr>
            <p:spPr bwMode="auto">
              <a:xfrm>
                <a:off x="4105" y="2069"/>
                <a:ext cx="726" cy="233"/>
              </a:xfrm>
              <a:prstGeom prst="rect">
                <a:avLst/>
              </a:prstGeom>
              <a:solidFill>
                <a:srgbClr val="5400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2000" b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rPr>
                  <a:t>FONARSEC</a:t>
                </a:r>
              </a:p>
            </p:txBody>
          </p:sp>
        </p:grpSp>
        <p:sp>
          <p:nvSpPr>
            <p:cNvPr id="15366" name="1 CuadroTexto"/>
            <p:cNvSpPr txBox="1">
              <a:spLocks noChangeArrowheads="1"/>
            </p:cNvSpPr>
            <p:nvPr/>
          </p:nvSpPr>
          <p:spPr bwMode="auto">
            <a:xfrm>
              <a:off x="6227763" y="5080000"/>
              <a:ext cx="1871662" cy="51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altLang="es-AR" sz="1400" b="1" dirty="0">
                  <a:latin typeface="Calibri" pitchFamily="34" charset="0"/>
                  <a:cs typeface="Arial" charset="0"/>
                </a:rPr>
                <a:t>Fondo Argentino Sectorial</a:t>
              </a:r>
            </a:p>
          </p:txBody>
        </p: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1476375" y="1196975"/>
              <a:ext cx="6192978" cy="1727200"/>
              <a:chOff x="930" y="845"/>
              <a:chExt cx="3867" cy="997"/>
            </a:xfrm>
          </p:grpSpPr>
          <p:sp>
            <p:nvSpPr>
              <p:cNvPr id="15389" name="Line 42"/>
              <p:cNvSpPr>
                <a:spLocks noChangeShapeType="1"/>
              </p:cNvSpPr>
              <p:nvPr/>
            </p:nvSpPr>
            <p:spPr bwMode="auto">
              <a:xfrm>
                <a:off x="2789" y="845"/>
                <a:ext cx="0" cy="997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 dirty="0"/>
              </a:p>
            </p:txBody>
          </p:sp>
          <p:sp>
            <p:nvSpPr>
              <p:cNvPr id="15390" name="44 CuadroTexto"/>
              <p:cNvSpPr txBox="1">
                <a:spLocks noChangeArrowheads="1"/>
              </p:cNvSpPr>
              <p:nvPr/>
            </p:nvSpPr>
            <p:spPr bwMode="auto">
              <a:xfrm>
                <a:off x="3742" y="1506"/>
                <a:ext cx="105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PROMOCION INSTITUCIONAL</a:t>
                </a:r>
              </a:p>
            </p:txBody>
          </p:sp>
          <p:sp>
            <p:nvSpPr>
              <p:cNvPr id="15391" name="Line 56"/>
              <p:cNvSpPr>
                <a:spLocks noChangeShapeType="1"/>
              </p:cNvSpPr>
              <p:nvPr/>
            </p:nvSpPr>
            <p:spPr bwMode="auto">
              <a:xfrm>
                <a:off x="2477" y="1047"/>
                <a:ext cx="654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 dirty="0"/>
              </a:p>
            </p:txBody>
          </p:sp>
          <p:sp>
            <p:nvSpPr>
              <p:cNvPr id="15392" name="Line 57"/>
              <p:cNvSpPr>
                <a:spLocks noChangeShapeType="1"/>
              </p:cNvSpPr>
              <p:nvPr/>
            </p:nvSpPr>
            <p:spPr bwMode="auto">
              <a:xfrm>
                <a:off x="2477" y="1308"/>
                <a:ext cx="654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 dirty="0"/>
              </a:p>
            </p:txBody>
          </p:sp>
          <p:sp>
            <p:nvSpPr>
              <p:cNvPr id="15393" name="Line 58"/>
              <p:cNvSpPr>
                <a:spLocks noChangeShapeType="1"/>
              </p:cNvSpPr>
              <p:nvPr/>
            </p:nvSpPr>
            <p:spPr bwMode="auto">
              <a:xfrm>
                <a:off x="2477" y="1552"/>
                <a:ext cx="654" cy="0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 dirty="0"/>
              </a:p>
            </p:txBody>
          </p:sp>
          <p:sp>
            <p:nvSpPr>
              <p:cNvPr id="15394" name="39 CuadroTexto"/>
              <p:cNvSpPr txBox="1">
                <a:spLocks noChangeArrowheads="1"/>
              </p:cNvSpPr>
              <p:nvPr/>
            </p:nvSpPr>
            <p:spPr bwMode="auto">
              <a:xfrm>
                <a:off x="1405" y="980"/>
                <a:ext cx="3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LEGALES</a:t>
                </a:r>
              </a:p>
            </p:txBody>
          </p:sp>
          <p:sp>
            <p:nvSpPr>
              <p:cNvPr id="15395" name="40 CuadroTexto"/>
              <p:cNvSpPr txBox="1">
                <a:spLocks noChangeArrowheads="1"/>
              </p:cNvSpPr>
              <p:nvPr/>
            </p:nvSpPr>
            <p:spPr bwMode="auto">
              <a:xfrm>
                <a:off x="930" y="1253"/>
                <a:ext cx="8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EVAL. Y ASEG. CALIDAD</a:t>
                </a:r>
              </a:p>
            </p:txBody>
          </p:sp>
          <p:sp>
            <p:nvSpPr>
              <p:cNvPr id="15396" name="41 CuadroTexto"/>
              <p:cNvSpPr txBox="1">
                <a:spLocks noChangeArrowheads="1"/>
              </p:cNvSpPr>
              <p:nvPr/>
            </p:nvSpPr>
            <p:spPr bwMode="auto">
              <a:xfrm>
                <a:off x="1360" y="1470"/>
                <a:ext cx="42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SISTEMAS</a:t>
                </a:r>
              </a:p>
            </p:txBody>
          </p:sp>
          <p:sp>
            <p:nvSpPr>
              <p:cNvPr id="15397" name="42 CuadroTexto"/>
              <p:cNvSpPr txBox="1">
                <a:spLocks noChangeArrowheads="1"/>
              </p:cNvSpPr>
              <p:nvPr/>
            </p:nvSpPr>
            <p:spPr bwMode="auto">
              <a:xfrm>
                <a:off x="3785" y="995"/>
                <a:ext cx="4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FINANZAS</a:t>
                </a:r>
              </a:p>
            </p:txBody>
          </p:sp>
          <p:sp>
            <p:nvSpPr>
              <p:cNvPr id="15398" name="43 CuadroTexto"/>
              <p:cNvSpPr txBox="1">
                <a:spLocks noChangeArrowheads="1"/>
              </p:cNvSpPr>
              <p:nvPr/>
            </p:nvSpPr>
            <p:spPr bwMode="auto">
              <a:xfrm>
                <a:off x="3784" y="1225"/>
                <a:ext cx="7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294" tIns="41148" rIns="82294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AR" altLang="es-AR" sz="1000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SOCIO AMBIENTAL</a:t>
                </a:r>
              </a:p>
            </p:txBody>
          </p:sp>
          <p:sp>
            <p:nvSpPr>
              <p:cNvPr id="15399" name="Rectangle 70"/>
              <p:cNvSpPr>
                <a:spLocks noChangeArrowheads="1"/>
              </p:cNvSpPr>
              <p:nvPr/>
            </p:nvSpPr>
            <p:spPr bwMode="auto">
              <a:xfrm>
                <a:off x="1906" y="935"/>
                <a:ext cx="61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 dirty="0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UCGAL</a:t>
                </a:r>
                <a:endParaRPr lang="es-ES" altLang="es-AR" sz="1000" b="1" dirty="0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00" name="Rectangle 71"/>
              <p:cNvSpPr>
                <a:spLocks noChangeArrowheads="1"/>
              </p:cNvSpPr>
              <p:nvPr/>
            </p:nvSpPr>
            <p:spPr bwMode="auto">
              <a:xfrm>
                <a:off x="3090" y="935"/>
                <a:ext cx="61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 dirty="0" err="1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DiGFE</a:t>
                </a:r>
                <a:endParaRPr lang="es-ES" altLang="es-AR" sz="1000" b="1" dirty="0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01" name="Rectangle 72"/>
              <p:cNvSpPr>
                <a:spLocks noChangeArrowheads="1"/>
              </p:cNvSpPr>
              <p:nvPr/>
            </p:nvSpPr>
            <p:spPr bwMode="auto">
              <a:xfrm>
                <a:off x="1906" y="1206"/>
                <a:ext cx="61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UEAC</a:t>
                </a:r>
                <a:endParaRPr lang="es-ES" altLang="es-AR" sz="1000" b="1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02" name="Rectangle 73"/>
              <p:cNvSpPr>
                <a:spLocks noChangeArrowheads="1"/>
              </p:cNvSpPr>
              <p:nvPr/>
            </p:nvSpPr>
            <p:spPr bwMode="auto">
              <a:xfrm>
                <a:off x="3090" y="1214"/>
                <a:ext cx="612" cy="2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UGSA</a:t>
                </a:r>
                <a:endParaRPr lang="es-ES" altLang="es-AR" sz="1000" b="1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03" name="Rectangle 74"/>
              <p:cNvSpPr>
                <a:spLocks noChangeArrowheads="1"/>
              </p:cNvSpPr>
              <p:nvPr/>
            </p:nvSpPr>
            <p:spPr bwMode="auto">
              <a:xfrm>
                <a:off x="1906" y="1451"/>
                <a:ext cx="612" cy="2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USI</a:t>
                </a:r>
                <a:endParaRPr lang="es-ES" altLang="es-AR" sz="1000" b="1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04" name="Rectangle 75"/>
              <p:cNvSpPr>
                <a:spLocks noChangeArrowheads="1"/>
              </p:cNvSpPr>
              <p:nvPr/>
            </p:nvSpPr>
            <p:spPr bwMode="auto">
              <a:xfrm>
                <a:off x="3090" y="1458"/>
                <a:ext cx="61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296" tIns="41148" rIns="82296" bIns="41148" anchor="ctr"/>
              <a:lstStyle/>
              <a:p>
                <a:pPr algn="ctr" defTabSz="822325"/>
                <a:r>
                  <a:rPr lang="es-MX" altLang="es-AR" sz="1000" b="1">
                    <a:solidFill>
                      <a:srgbClr val="808080"/>
                    </a:solidFill>
                    <a:latin typeface="Calibri" pitchFamily="34" charset="0"/>
                    <a:cs typeface="Arial" charset="0"/>
                  </a:rPr>
                  <a:t>UPI</a:t>
                </a:r>
                <a:endParaRPr lang="es-ES" altLang="es-AR" sz="1000" b="1">
                  <a:solidFill>
                    <a:srgbClr val="80808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15368" name="Group 24"/>
            <p:cNvGrpSpPr>
              <a:grpSpLocks/>
            </p:cNvGrpSpPr>
            <p:nvPr/>
          </p:nvGrpSpPr>
          <p:grpSpPr bwMode="auto">
            <a:xfrm>
              <a:off x="684213" y="3284538"/>
              <a:ext cx="1331912" cy="2962283"/>
              <a:chOff x="0" y="2069"/>
              <a:chExt cx="839" cy="1865"/>
            </a:xfrm>
          </p:grpSpPr>
          <p:sp>
            <p:nvSpPr>
              <p:cNvPr id="15385" name="39 CuadroTexto"/>
              <p:cNvSpPr txBox="1">
                <a:spLocks noChangeArrowheads="1"/>
              </p:cNvSpPr>
              <p:nvPr/>
            </p:nvSpPr>
            <p:spPr bwMode="auto">
              <a:xfrm>
                <a:off x="0" y="3203"/>
                <a:ext cx="839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296" tIns="41148" rIns="82296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Fondo para la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Investigación Científica 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y 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Tecnológica</a:t>
                </a:r>
              </a:p>
            </p:txBody>
          </p:sp>
          <p:grpSp>
            <p:nvGrpSpPr>
              <p:cNvPr id="15386" name="Group 26"/>
              <p:cNvGrpSpPr>
                <a:grpSpLocks/>
              </p:cNvGrpSpPr>
              <p:nvPr/>
            </p:nvGrpSpPr>
            <p:grpSpPr bwMode="auto">
              <a:xfrm>
                <a:off x="113" y="2069"/>
                <a:ext cx="657" cy="1088"/>
                <a:chOff x="0" y="2251"/>
                <a:chExt cx="657" cy="1088"/>
              </a:xfrm>
            </p:grpSpPr>
            <p:sp>
              <p:nvSpPr>
                <p:cNvPr id="15387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251"/>
                  <a:ext cx="657" cy="317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2296" tIns="41148" rIns="82296" bIns="41148" anchor="ctr"/>
                <a:lstStyle/>
                <a:p>
                  <a:pPr algn="ctr" defTabSz="822325"/>
                  <a:r>
                    <a:rPr lang="es-MX" altLang="es-AR" sz="2000" b="1">
                      <a:solidFill>
                        <a:schemeClr val="bg1"/>
                      </a:solidFill>
                      <a:latin typeface="Calibri" pitchFamily="34" charset="0"/>
                      <a:cs typeface="Arial" charset="0"/>
                    </a:rPr>
                    <a:t>FONCyT</a:t>
                  </a:r>
                </a:p>
              </p:txBody>
            </p:sp>
            <p:pic>
              <p:nvPicPr>
                <p:cNvPr id="15388" name="25 Imagen" descr="http://www.agencia.mincyt.gov.ar/images/foto_prisma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568"/>
                  <a:ext cx="657" cy="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5369" name="Group 29"/>
            <p:cNvGrpSpPr>
              <a:grpSpLocks/>
            </p:cNvGrpSpPr>
            <p:nvPr/>
          </p:nvGrpSpPr>
          <p:grpSpPr bwMode="auto">
            <a:xfrm>
              <a:off x="2555875" y="3284539"/>
              <a:ext cx="1223963" cy="2530480"/>
              <a:chOff x="1111" y="2069"/>
              <a:chExt cx="771" cy="1593"/>
            </a:xfrm>
          </p:grpSpPr>
          <p:sp>
            <p:nvSpPr>
              <p:cNvPr id="15381" name="39 CuadroTexto"/>
              <p:cNvSpPr txBox="1">
                <a:spLocks noChangeArrowheads="1"/>
              </p:cNvSpPr>
              <p:nvPr/>
            </p:nvSpPr>
            <p:spPr bwMode="auto">
              <a:xfrm>
                <a:off x="1111" y="3203"/>
                <a:ext cx="771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296" tIns="41148" rIns="82296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Fondo Tecnológico Argentino</a:t>
                </a:r>
              </a:p>
            </p:txBody>
          </p:sp>
          <p:grpSp>
            <p:nvGrpSpPr>
              <p:cNvPr id="15382" name="Group 31"/>
              <p:cNvGrpSpPr>
                <a:grpSpLocks/>
              </p:cNvGrpSpPr>
              <p:nvPr/>
            </p:nvGrpSpPr>
            <p:grpSpPr bwMode="auto">
              <a:xfrm>
                <a:off x="1202" y="2069"/>
                <a:ext cx="635" cy="1089"/>
                <a:chOff x="1202" y="2069"/>
                <a:chExt cx="635" cy="1089"/>
              </a:xfrm>
            </p:grpSpPr>
            <p:sp>
              <p:nvSpPr>
                <p:cNvPr id="15383" name="Rectangle 67"/>
                <p:cNvSpPr>
                  <a:spLocks noChangeArrowheads="1"/>
                </p:cNvSpPr>
                <p:nvPr/>
              </p:nvSpPr>
              <p:spPr bwMode="auto">
                <a:xfrm>
                  <a:off x="1202" y="2069"/>
                  <a:ext cx="635" cy="317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2296" tIns="41148" rIns="82296" bIns="41148" anchor="ctr"/>
                <a:lstStyle/>
                <a:p>
                  <a:pPr algn="ctr" defTabSz="822325"/>
                  <a:r>
                    <a:rPr lang="es-MX" altLang="es-AR" sz="2000" b="1">
                      <a:solidFill>
                        <a:schemeClr val="bg1"/>
                      </a:solidFill>
                      <a:latin typeface="Calibri" pitchFamily="34" charset="0"/>
                      <a:cs typeface="Arial" charset="0"/>
                    </a:rPr>
                    <a:t>FONTAR</a:t>
                  </a:r>
                </a:p>
              </p:txBody>
            </p:sp>
            <p:pic>
              <p:nvPicPr>
                <p:cNvPr id="15384" name="26 Imagen" descr="Diego L. Wengier&#10;Índice salvaje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" y="2387"/>
                  <a:ext cx="635" cy="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5370" name="Group 34"/>
            <p:cNvGrpSpPr>
              <a:grpSpLocks/>
            </p:cNvGrpSpPr>
            <p:nvPr/>
          </p:nvGrpSpPr>
          <p:grpSpPr bwMode="auto">
            <a:xfrm>
              <a:off x="4211638" y="3284538"/>
              <a:ext cx="1512887" cy="2962282"/>
              <a:chOff x="2653" y="2069"/>
              <a:chExt cx="953" cy="1865"/>
            </a:xfrm>
          </p:grpSpPr>
          <p:sp>
            <p:nvSpPr>
              <p:cNvPr id="15377" name="38 CuadroTexto"/>
              <p:cNvSpPr txBox="1">
                <a:spLocks noChangeArrowheads="1"/>
              </p:cNvSpPr>
              <p:nvPr/>
            </p:nvSpPr>
            <p:spPr bwMode="auto">
              <a:xfrm>
                <a:off x="2653" y="3203"/>
                <a:ext cx="953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296" tIns="41148" rIns="82296" bIns="41148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Fondo Fiduciario 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de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Promoción 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de la Industria</a:t>
                </a:r>
              </a:p>
              <a:p>
                <a:pPr algn="ctr" eaLnBrk="1" hangingPunct="1"/>
                <a:r>
                  <a:rPr lang="es-AR" altLang="es-AR" sz="1400" b="1">
                    <a:latin typeface="Calibri" pitchFamily="34" charset="0"/>
                    <a:cs typeface="Arial" charset="0"/>
                  </a:rPr>
                  <a:t> del Software</a:t>
                </a:r>
              </a:p>
            </p:txBody>
          </p:sp>
          <p:grpSp>
            <p:nvGrpSpPr>
              <p:cNvPr id="15378" name="Group 36"/>
              <p:cNvGrpSpPr>
                <a:grpSpLocks/>
              </p:cNvGrpSpPr>
              <p:nvPr/>
            </p:nvGrpSpPr>
            <p:grpSpPr bwMode="auto">
              <a:xfrm>
                <a:off x="2789" y="2069"/>
                <a:ext cx="725" cy="1088"/>
                <a:chOff x="2064" y="2251"/>
                <a:chExt cx="725" cy="1088"/>
              </a:xfrm>
            </p:grpSpPr>
            <p:sp>
              <p:nvSpPr>
                <p:cNvPr id="15379" name="Rectangle 68"/>
                <p:cNvSpPr>
                  <a:spLocks noChangeArrowheads="1"/>
                </p:cNvSpPr>
                <p:nvPr/>
              </p:nvSpPr>
              <p:spPr bwMode="auto">
                <a:xfrm>
                  <a:off x="2064" y="2251"/>
                  <a:ext cx="725" cy="272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2296" tIns="41148" rIns="82296" bIns="41148" anchor="ctr"/>
                <a:lstStyle/>
                <a:p>
                  <a:pPr algn="ctr" defTabSz="822325"/>
                  <a:r>
                    <a:rPr lang="es-MX" altLang="es-AR" sz="2000" b="1">
                      <a:solidFill>
                        <a:schemeClr val="bg1"/>
                      </a:solidFill>
                      <a:latin typeface="Calibri" pitchFamily="34" charset="0"/>
                      <a:cs typeface="Arial" charset="0"/>
                    </a:rPr>
                    <a:t>FONSOFT</a:t>
                  </a:r>
                </a:p>
              </p:txBody>
            </p:sp>
            <p:pic>
              <p:nvPicPr>
                <p:cNvPr id="15380" name="27 Imagen" descr="Esteban A. Corbo / Esperando contacto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4" y="2523"/>
                  <a:ext cx="725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5371" name="Group 39"/>
            <p:cNvGrpSpPr>
              <a:grpSpLocks/>
            </p:cNvGrpSpPr>
            <p:nvPr/>
          </p:nvGrpSpPr>
          <p:grpSpPr bwMode="auto">
            <a:xfrm>
              <a:off x="1403350" y="2924175"/>
              <a:ext cx="5761038" cy="288925"/>
              <a:chOff x="884" y="1842"/>
              <a:chExt cx="3629" cy="182"/>
            </a:xfrm>
          </p:grpSpPr>
          <p:sp>
            <p:nvSpPr>
              <p:cNvPr id="15372" name="Line 43"/>
              <p:cNvSpPr>
                <a:spLocks noChangeShapeType="1"/>
              </p:cNvSpPr>
              <p:nvPr/>
            </p:nvSpPr>
            <p:spPr bwMode="auto">
              <a:xfrm>
                <a:off x="884" y="1842"/>
                <a:ext cx="3629" cy="0"/>
              </a:xfrm>
              <a:prstGeom prst="line">
                <a:avLst/>
              </a:prstGeom>
              <a:noFill/>
              <a:ln w="317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15373" name="Line 44"/>
              <p:cNvSpPr>
                <a:spLocks noChangeShapeType="1"/>
              </p:cNvSpPr>
              <p:nvPr/>
            </p:nvSpPr>
            <p:spPr bwMode="auto">
              <a:xfrm>
                <a:off x="884" y="1842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15374" name="Line 45"/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15375" name="Line 46"/>
              <p:cNvSpPr>
                <a:spLocks noChangeShapeType="1"/>
              </p:cNvSpPr>
              <p:nvPr/>
            </p:nvSpPr>
            <p:spPr bwMode="auto">
              <a:xfrm>
                <a:off x="3152" y="1842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/>
              </a:p>
            </p:txBody>
          </p:sp>
          <p:sp>
            <p:nvSpPr>
              <p:cNvPr id="15376" name="Line 46"/>
              <p:cNvSpPr>
                <a:spLocks noChangeShapeType="1"/>
              </p:cNvSpPr>
              <p:nvPr/>
            </p:nvSpPr>
            <p:spPr bwMode="auto">
              <a:xfrm>
                <a:off x="4513" y="1842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AR"/>
              </a:p>
            </p:txBody>
          </p:sp>
        </p:grpSp>
      </p:grpSp>
      <p:sp>
        <p:nvSpPr>
          <p:cNvPr id="15364" name="Rectangle 64"/>
          <p:cNvSpPr>
            <a:spLocks noChangeArrowheads="1"/>
          </p:cNvSpPr>
          <p:nvPr/>
        </p:nvSpPr>
        <p:spPr bwMode="auto">
          <a:xfrm>
            <a:off x="395288" y="115888"/>
            <a:ext cx="7991475" cy="7651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 algn="ctr" defTabSz="822325"/>
            <a:r>
              <a:rPr lang="es-MX" altLang="es-AR" sz="23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ESTRUCTURA DE LA AGENCIA NACIONAL </a:t>
            </a:r>
          </a:p>
          <a:p>
            <a:pPr algn="ctr" defTabSz="822325"/>
            <a:r>
              <a:rPr lang="es-MX" altLang="es-AR" sz="23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DE PROMOCION CIENTIFICA Y TECNOLOGICA</a:t>
            </a:r>
            <a:endParaRPr lang="es-ES" altLang="es-AR" sz="23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28596" y="2428868"/>
            <a:ext cx="1928826" cy="3714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8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3" y="2630500"/>
            <a:ext cx="5153285" cy="35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3558" name="Picture 5" descr="panthermedia_03109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 descr="Min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 descr="ANPCyT_fondo-transparen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6" y="0"/>
            <a:ext cx="822960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08734"/>
              </p:ext>
            </p:extLst>
          </p:nvPr>
        </p:nvGraphicFramePr>
        <p:xfrm>
          <a:off x="107500" y="1268760"/>
          <a:ext cx="9036501" cy="225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181"/>
                <a:gridCol w="807732"/>
                <a:gridCol w="807732"/>
                <a:gridCol w="807732"/>
                <a:gridCol w="807732"/>
                <a:gridCol w="807732"/>
                <a:gridCol w="807732"/>
                <a:gridCol w="807732"/>
                <a:gridCol w="807732"/>
                <a:gridCol w="807732"/>
                <a:gridCol w="807732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2005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2006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2007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2008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2010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2011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2012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2013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2014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2015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Evaluados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36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20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15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7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22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7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16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29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44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43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</a:tr>
              <a:tr h="561645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Subsidiados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18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10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9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6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15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4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10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15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25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25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</a:tr>
              <a:tr h="680953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% </a:t>
                      </a:r>
                      <a:r>
                        <a:rPr lang="es-AR" sz="1200" u="none" strike="noStrike" dirty="0" err="1" smtClean="0">
                          <a:effectLst/>
                        </a:rPr>
                        <a:t>subsid</a:t>
                      </a:r>
                      <a:r>
                        <a:rPr lang="es-AR" sz="1200" u="none" strike="noStrike" dirty="0" smtClean="0">
                          <a:effectLst/>
                        </a:rPr>
                        <a:t>.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50,0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50,0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60,0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85,7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68,2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57,1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effectLst/>
                        </a:rPr>
                        <a:t>62,5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51,7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56,8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effectLst/>
                        </a:rPr>
                        <a:t>58,1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48995"/>
              </p:ext>
            </p:extLst>
          </p:nvPr>
        </p:nvGraphicFramePr>
        <p:xfrm>
          <a:off x="346937" y="4422791"/>
          <a:ext cx="3419872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501"/>
                <a:gridCol w="1563371"/>
              </a:tblGrid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u="none" strike="noStrike" dirty="0">
                          <a:effectLst/>
                        </a:rPr>
                        <a:t>Total evaluados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u="none" strike="noStrike" dirty="0">
                          <a:effectLst/>
                        </a:rPr>
                        <a:t>239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u="none" strike="noStrike">
                          <a:effectLst/>
                        </a:rPr>
                        <a:t>Total subsidiados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u="none" strike="noStrike" dirty="0">
                          <a:effectLst/>
                        </a:rPr>
                        <a:t>137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1509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16"/>
            <a:ext cx="82296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97477"/>
              </p:ext>
            </p:extLst>
          </p:nvPr>
        </p:nvGraphicFramePr>
        <p:xfrm>
          <a:off x="683568" y="1196761"/>
          <a:ext cx="8003232" cy="475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2411"/>
                <a:gridCol w="1670821"/>
              </a:tblGrid>
              <a:tr h="40526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 err="1">
                          <a:effectLst/>
                        </a:rPr>
                        <a:t>Area</a:t>
                      </a:r>
                      <a:r>
                        <a:rPr lang="es-AR" sz="1600" b="1" u="none" strike="noStrike" dirty="0">
                          <a:effectLst/>
                        </a:rPr>
                        <a:t> </a:t>
                      </a:r>
                      <a:r>
                        <a:rPr lang="es-AR" sz="1600" b="1" u="none" strike="noStrike" dirty="0" err="1">
                          <a:effectLst/>
                        </a:rPr>
                        <a:t>Tematica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effectLst/>
                        </a:rPr>
                        <a:t>Subsidiados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Energética Minera Mecánica y de Materiales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22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Biológicas de Células y Moléculas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19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Agraria y Forestal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18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Pecuaria y Pesquera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16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>
                          <a:effectLst/>
                        </a:rPr>
                        <a:t>Tecnología Química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14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de Alimentos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11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241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Informática de las Comunicaciones y Electrónica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11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Médicas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Clínicas y Salud Pública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Tecnología del Medio Ambiente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4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Biológicas de Organismos y Sistemas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Físicas, Matemáticas y Astronómicas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Químicas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u="none" strike="noStrike" dirty="0">
                          <a:effectLst/>
                        </a:rPr>
                        <a:t>Ciencias de la Tierra e </a:t>
                      </a:r>
                      <a:r>
                        <a:rPr lang="es-AR" sz="1400" u="none" strike="noStrike" dirty="0" err="1">
                          <a:effectLst/>
                        </a:rPr>
                        <a:t>Hidro</a:t>
                      </a:r>
                      <a:r>
                        <a:rPr lang="es-AR" sz="1400" u="none" strike="noStrike" dirty="0">
                          <a:effectLst/>
                        </a:rPr>
                        <a:t>-Atmosféricas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716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Total general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>
                          <a:effectLst/>
                        </a:rPr>
                        <a:t>137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Signo-de-exclam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071678"/>
            <a:ext cx="1285852" cy="12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5605" name="Picture 5" descr="panthermedia_03109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Min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ANPCyT_fondo-transparen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2576346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Presentación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142984"/>
            <a:ext cx="7901014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Cargar Formulario Online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altLang="es-AR" sz="2800" kern="0" dirty="0" smtClean="0">
                <a:latin typeface="+mn-lt"/>
              </a:rPr>
              <a:t>A</a:t>
            </a:r>
            <a:r>
              <a:rPr kumimoji="0" lang="es-AR" altLang="es-A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djuntar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Descripción Técnica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altLang="es-AR" sz="2800" kern="0" baseline="0" dirty="0" smtClean="0">
                <a:latin typeface="+mn-lt"/>
              </a:rPr>
              <a:t>Adjuntar </a:t>
            </a: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Estudio de Mercado</a:t>
            </a:r>
            <a:endParaRPr kumimoji="0" lang="es-ES" altLang="es-A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31219" y="3076218"/>
            <a:ext cx="4752975" cy="78483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dirty="0"/>
              <a:t>No olvidar enviar las carátulas </a:t>
            </a:r>
            <a:r>
              <a:rPr lang="es-AR" altLang="es-AR" dirty="0" smtClean="0"/>
              <a:t>firmadas</a:t>
            </a:r>
            <a:endParaRPr lang="es-AR" altLang="es-AR" dirty="0"/>
          </a:p>
          <a:p>
            <a:pPr eaLnBrk="1" hangingPunct="1">
              <a:spcBef>
                <a:spcPct val="50000"/>
              </a:spcBef>
            </a:pPr>
            <a:r>
              <a:rPr lang="es-AR" altLang="es-AR" dirty="0"/>
              <a:t>Completar y/o actualizar base de datos </a:t>
            </a:r>
            <a:r>
              <a:rPr lang="es-AR" altLang="es-AR" dirty="0" err="1"/>
              <a:t>CVar</a:t>
            </a:r>
            <a:endParaRPr lang="es-ES" altLang="es-A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8596" y="4164470"/>
            <a:ext cx="8229600" cy="1928826"/>
          </a:xfrm>
          <a:prstGeom prst="rect">
            <a:avLst/>
          </a:prstGeom>
          <a:solidFill>
            <a:srgbClr val="99FF66"/>
          </a:solidFill>
          <a:ln>
            <a:solidFill>
              <a:srgbClr val="92D05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z="2400" dirty="0" smtClean="0">
                <a:latin typeface="+mn-lt"/>
              </a:rPr>
              <a:t>Modalidad </a:t>
            </a:r>
            <a:r>
              <a:rPr lang="es-AR" altLang="es-AR" sz="2400" u="sng" dirty="0" smtClean="0">
                <a:latin typeface="+mn-lt"/>
              </a:rPr>
              <a:t>ventanilla permanente: </a:t>
            </a:r>
            <a:r>
              <a:rPr lang="es-AR" altLang="es-AR" sz="2400" dirty="0" smtClean="0">
                <a:latin typeface="+mn-lt"/>
              </a:rPr>
              <a:t>se pueden presentar proyectos EN CUALQUIER momento. </a:t>
            </a:r>
          </a:p>
          <a:p>
            <a:r>
              <a:rPr lang="es-AR" altLang="es-AR" sz="2400" dirty="0" smtClean="0">
                <a:latin typeface="+mn-lt"/>
              </a:rPr>
              <a:t>En el </a:t>
            </a:r>
            <a:r>
              <a:rPr lang="es-AR" altLang="es-AR" sz="2400" dirty="0" err="1" smtClean="0">
                <a:latin typeface="+mn-lt"/>
              </a:rPr>
              <a:t>FONCyT</a:t>
            </a:r>
            <a:r>
              <a:rPr lang="es-AR" altLang="es-AR" sz="2400" dirty="0" smtClean="0">
                <a:latin typeface="+mn-lt"/>
              </a:rPr>
              <a:t> se realizan 3 agrupamientos por año en Marzo Julio y Noviembre, para los fines de evaluación de las presentaciones.</a:t>
            </a:r>
          </a:p>
        </p:txBody>
      </p:sp>
    </p:spTree>
    <p:extLst>
      <p:ext uri="{BB962C8B-B14F-4D97-AF65-F5344CB8AC3E}">
        <p14:creationId xmlns:p14="http://schemas.microsoft.com/office/powerpoint/2010/main" val="31189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5605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0034" y="701085"/>
            <a:ext cx="2440092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Condiciones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4754" name="Picture 2" descr="http://www.teatroindicios.com/static/media/uploads/inicio%202014/importan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547954" cy="181924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715436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Presupuesto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 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$960.000 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3 años + becario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altLang="es-AR" sz="2800" kern="0" dirty="0" smtClean="0">
                <a:latin typeface="+mn-lt"/>
              </a:rPr>
              <a:t>No tiene sumatoria con otras herramientas </a:t>
            </a:r>
            <a:r>
              <a:rPr lang="es-AR" altLang="es-AR" sz="2800" dirty="0" smtClean="0"/>
              <a:t>de financiamiento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altLang="es-AR" sz="2800" dirty="0" smtClean="0"/>
              <a:t>Se puede integrar el GR de solo 1 </a:t>
            </a:r>
            <a:r>
              <a:rPr lang="es-AR" altLang="es-AR" sz="2800" dirty="0" err="1" smtClean="0"/>
              <a:t>startup</a:t>
            </a:r>
            <a:r>
              <a:rPr lang="es-AR" altLang="es-AR" sz="2800" dirty="0" smtClean="0"/>
              <a:t> en ejecución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altLang="es-AR" sz="2800" dirty="0" smtClean="0"/>
              <a:t>Se debe cumplir requisitos de Acreditación Curricular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altLang="es-AR" sz="2800" dirty="0" smtClean="0"/>
              <a:t>Los objetivos y alcances del proyecto deben adecuarse a la herramienta </a:t>
            </a:r>
            <a:r>
              <a:rPr lang="es-AR" altLang="es-AR" sz="2800" dirty="0" err="1" smtClean="0"/>
              <a:t>startup</a:t>
            </a:r>
            <a:endParaRPr lang="es-ES" alt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27399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5605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2071678"/>
            <a:ext cx="6257940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Evaluación técnica por pares</a:t>
            </a:r>
          </a:p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altLang="es-AR" sz="2800" kern="0" dirty="0" smtClean="0">
                <a:latin typeface="+mn-lt"/>
              </a:rPr>
              <a:t>Evaluación económica</a:t>
            </a:r>
          </a:p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Panel: académicos, emprendedores, economistas,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investigadores en empresas, responsables de </a:t>
            </a:r>
            <a:r>
              <a:rPr kumimoji="0" lang="es-AR" altLang="es-A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startup</a:t>
            </a:r>
            <a:r>
              <a:rPr kumimoji="0" lang="es-AR" alt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subsidiados</a:t>
            </a:r>
            <a:endParaRPr kumimoji="0" lang="es-ES" altLang="es-A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https://psicia.files.wordpress.com/2014/02/fotolia_51267584_x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57949"/>
            <a:ext cx="3161243" cy="2085233"/>
          </a:xfrm>
          <a:prstGeom prst="rect">
            <a:avLst/>
          </a:prstGeom>
          <a:noFill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0034" y="701085"/>
            <a:ext cx="2190023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Evaluación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25605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68760"/>
            <a:ext cx="7787208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altLang="es-AR" sz="2400" kern="0" dirty="0" smtClean="0">
                <a:latin typeface="+mn-lt"/>
              </a:rPr>
              <a:t>Contable</a:t>
            </a:r>
            <a:endParaRPr kumimoji="0" lang="es-AR" alt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altLang="es-AR" sz="2400" kern="0" dirty="0" smtClean="0">
                <a:latin typeface="+mn-lt"/>
              </a:rPr>
              <a:t>Evaluación de Informes Anuales y Finales (</a:t>
            </a:r>
            <a:r>
              <a:rPr lang="es-AR" altLang="es-AR" sz="2400" kern="0" dirty="0" err="1" smtClean="0">
                <a:latin typeface="+mn-lt"/>
              </a:rPr>
              <a:t>ITAs</a:t>
            </a:r>
            <a:r>
              <a:rPr lang="es-AR" altLang="es-AR" sz="2400" kern="0" dirty="0" smtClean="0">
                <a:latin typeface="+mn-lt"/>
              </a:rPr>
              <a:t> e </a:t>
            </a:r>
            <a:r>
              <a:rPr lang="es-AR" altLang="es-AR" sz="2400" kern="0" dirty="0" err="1" smtClean="0">
                <a:latin typeface="+mn-lt"/>
              </a:rPr>
              <a:t>ICTFs</a:t>
            </a:r>
            <a:r>
              <a:rPr lang="es-AR" altLang="es-AR" sz="2400" kern="0" dirty="0" smtClean="0">
                <a:latin typeface="+mn-lt"/>
              </a:rPr>
              <a:t>)</a:t>
            </a:r>
          </a:p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AR" alt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Auditorias</a:t>
            </a:r>
          </a:p>
          <a:p>
            <a:pPr marL="1714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altLang="es-AR" sz="2400" kern="0" dirty="0" smtClean="0">
                <a:latin typeface="+mn-lt"/>
              </a:rPr>
              <a:t>Cambios en el proyecto (</a:t>
            </a:r>
            <a:r>
              <a:rPr lang="es-AR" altLang="es-AR" sz="2400" kern="0" dirty="0" err="1" smtClean="0">
                <a:latin typeface="+mn-lt"/>
              </a:rPr>
              <a:t>readjudicacion</a:t>
            </a:r>
            <a:r>
              <a:rPr lang="es-AR" altLang="es-AR" sz="2400" kern="0" dirty="0" smtClean="0">
                <a:latin typeface="+mn-lt"/>
              </a:rPr>
              <a:t> de fondos, subas y bajas de integrantes, prorrogas)</a:t>
            </a:r>
            <a:endParaRPr kumimoji="0" lang="es-ES" alt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0034" y="404664"/>
            <a:ext cx="2462534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Seguimiento</a:t>
            </a:r>
            <a:endParaRPr lang="es-ES" altLang="es-A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tatv.org/wp-content/uploads/ob_052727_img-04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6538"/>
          <a:stretch/>
        </p:blipFill>
        <p:spPr bwMode="auto">
          <a:xfrm>
            <a:off x="5004048" y="3866604"/>
            <a:ext cx="3976092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989034"/>
          </a:xfrm>
        </p:spPr>
        <p:txBody>
          <a:bodyPr/>
          <a:lstStyle/>
          <a:p>
            <a:r>
              <a:rPr lang="es-AR" altLang="es-AR" sz="3200" dirty="0" smtClean="0"/>
              <a:t>Algunas dificultades</a:t>
            </a:r>
            <a:endParaRPr lang="es-ES" altLang="es-AR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000528"/>
          </a:xfrm>
        </p:spPr>
        <p:txBody>
          <a:bodyPr/>
          <a:lstStyle/>
          <a:p>
            <a:r>
              <a:rPr lang="es-ES" altLang="es-AR" sz="1800" dirty="0"/>
              <a:t>Presentación de Estudio de Mercado (cual es el resultado de mi desarrollo + quienes </a:t>
            </a:r>
            <a:r>
              <a:rPr lang="es-ES" altLang="es-AR" sz="1800" dirty="0" err="1"/>
              <a:t>seran</a:t>
            </a:r>
            <a:r>
              <a:rPr lang="es-ES" altLang="es-AR" sz="1800" dirty="0"/>
              <a:t> mis clientes/usuarios/beneficiarios + cual es el negocio asociado al desarrollo)</a:t>
            </a:r>
          </a:p>
          <a:p>
            <a:r>
              <a:rPr lang="es-AR" altLang="es-AR" sz="1800" dirty="0" smtClean="0"/>
              <a:t>Propiedad </a:t>
            </a:r>
            <a:r>
              <a:rPr lang="es-AR" altLang="es-AR" sz="1800" dirty="0" smtClean="0"/>
              <a:t>Intelectual - ¿Qué? ¿Cuándo? ¿Quién?</a:t>
            </a:r>
          </a:p>
          <a:p>
            <a:r>
              <a:rPr lang="es-AR" altLang="es-AR" sz="1800" dirty="0" smtClean="0"/>
              <a:t>Gestión de proyecto – Análisis de riesgos, equipo</a:t>
            </a:r>
          </a:p>
          <a:p>
            <a:r>
              <a:rPr lang="es-AR" altLang="es-AR" sz="1800" dirty="0" smtClean="0"/>
              <a:t>Apoyo Institución Beneficiaria, oficina de vinculación tecnológica</a:t>
            </a:r>
          </a:p>
          <a:p>
            <a:r>
              <a:rPr lang="es-AR" altLang="es-AR" sz="1800" dirty="0" smtClean="0"/>
              <a:t>Necesidad de vinculación tecnológica</a:t>
            </a:r>
          </a:p>
          <a:p>
            <a:r>
              <a:rPr lang="es-AR" altLang="es-AR" sz="1800" dirty="0" smtClean="0"/>
              <a:t>Presupuesto</a:t>
            </a:r>
          </a:p>
          <a:p>
            <a:r>
              <a:rPr lang="es-AR" sz="1800" dirty="0" smtClean="0"/>
              <a:t>Necesidad de RRHH para completar tareas de técnicos altamente especializados.</a:t>
            </a:r>
          </a:p>
          <a:p>
            <a:r>
              <a:rPr lang="es-AR" sz="1800" dirty="0" smtClean="0"/>
              <a:t>Desarrollos que tengan en cuenta aspectos normativos y regulatorias</a:t>
            </a:r>
            <a:r>
              <a:rPr lang="es-AR" sz="1800" dirty="0" smtClean="0"/>
              <a:t>.</a:t>
            </a:r>
            <a:endParaRPr lang="es-AR" sz="1800" dirty="0" smtClean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36869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1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hMWFhQVFR8aGBgYFyAgHxwcIBweHB0hIyEfIC0iHx0pGxwgLTEiJSorLzA1Gx8zODMuNygtLisBCgoKDQ0OGhAQGzQjHyQrLDAyNy03Nzc3NzQzNzA0LDcvNzc3Nzg3MTc3LCw0LzQsLy4tMDc3Nyw3NywsNywrLv/AABEIAFUAdAMBIgACEQEDEQH/xAAbAAABBQEBAAAAAAAAAAAAAAAFAAIDBAYBB//EAEAQAAICAAQEBAMGAgUNAAAAAAECAxEABBIhBTFBUQYTImFxgZEUIzJCobFSYjM0csHwBxUkNXOCkqKzwtHh8f/EABoBAQACAwEAAAAAAAAAAAAAAAACAwQFBgH/xAAoEQACAQQBAQgDAQAAAAAAAAAAAQIDBBEhMfASEzJRYYGRsQXB4UH/2gAMAwEAAhEDEQA/AN5xvijx8VhgbMNHBLlnkI9IplYAUSLAo8vbB7w/OHEjJmTPH5mlSQPSVFMLAGoX7d8Ds7waduJRZtRH5cUDRaS5DHWwYt+GhVcuvfGlVALoAWbNDme/xwBmPEXGJPtuWyMBCPMjSySkWUiXalB21sdrOw50eWF4wlmymWfNQyM3kDXJHJ6lkQEahfNWq6I29jizx/gDSzwZqBgmYy9gah6ZI2/EjVuO4YXR6HliPxDwyfOwnLOFghkoTMH1MVuyi7AC6rUeXbAB3I5oSxpIv4XQMPgReMXxXj+ZymemYgz5FI42lAA8yHWXGtQB6o107g7gEnpjb5eEIqoopVAAHYAUMCcnkZRnJ5mVPKljRBTEt6NW5Gmt9XfasAVY895mdy5hnLZeXLPKAukqxVowpurqmNi8EPE/FxlMpNmGXUIoy2nueg+ZrArhHg9ctnWnhciF42HkflR2ZWYp2VtO4779cHOMcNTMwSwSi0lQo1c6Pb3wAN4FlJpMukmZnfzZFDkR+lU1Cwqit6G1td0TtdYK8NhkSJVlk8x1FF6rVuaJA2uqusCuDQZvLwrC6pP5a6UlD6CyjZdakGmqrIJvnQ5YK8NWURr55Uy7ltH4dySAL7ChfWrwBm/E+enyc8eZaRnyJOidKH3WrZZLqygOxHS76YL8Hd5WacuwhehFGarSPz8r9XMC+VdTiLxnwyXNZObLxaA0yFCzsQFB67A38NsEOExOsMaSBQ6oFOlrGwAuyBgBnEsnJI0eidokUkuEAt9qUWQaANk9eWMvwCSfMT8RhOalXyJhHEyhLAMYaza+o2euNscZnwvwaeDM5yWUR6c1KJBpckrShaNqL5c8AaHKqwRA7BnCgMwFW1bmulnHcSYWABU2VjKP98wHmFmbVyJta7bE7e4GOy5WO5SZmFRlX9WygqBqPZqF374vfZEphpFMbI6E3f7479mW2OndxTe+1ftgAccvGPKPnt+P0+rZjqDUPpXwJGLGY8surmSvLYpQbbWa2Pc1098WEyqAKAoAQ2oHQ78vqcI5RP4R+PX/AL3f44AHPk0AAOYf7ubV+IXqNHQe4N3Xvi5lowsj/eFmcBtBPIcrA5gVQ+XfEr5ZDdqN2DH+0AAD8aAx37MurXpGqq1da7fDAFKXKgARmZlLOXWiA16tVe4BPLsK5YnzwW4y7laYgD+IlStfrfyxYeIEqSLKm1PaxR/Q4UkQatQuiCPYjkcADY8pGq6fOb7p7YltxagaT/KR058t8KTLJZUzEGVxIoujtWw7i6+uLxysZ1+kHXWr3oUP0A+mE2XRipIBK/hJ3I/94ApyRREynza9Ss1N+HSRfysG/nhSZVBrQzMDMbAsBhZJ2PPmaHwAxb+wx+r0D13q97Nn9ThxyiWDpFqAAfhuPocAU2hQiQmYn0aGbbY1psHkDfP3x37GpkapWLaSpW+VqB+wBr3J64sjJRjUNIpzbe+9/ub+eH/Z1tjW7fi99q/bAEfDUVYxocyLzDE3Y+PXCxNBCqCkAUXdD354WAGZvNpEuqRgq9z+w7n2GMtxXxuqEiNLP83/AIHL4Eg+2A3FszJJA2bJJLymNO0UYsbdmYjdsZvIwB5EQsFDsBqPIX1xs6FpDGZ7wa2tdTziOshjN+L8y/J9I9hirBns3O4RJJWZugYj/wCD3x3jHh6fLk60JTo67j59vngp4A4pFFI6yEKZKCueW3QnpeMl93Gm5U4pmOu3Koo1G0F+GeDH2bMZh7/hRv8AuN/pgyuUy8Y2Oph0eQkn/iOC7E16a+eBfE8tY9bsxPJVUb/31jnb+8uFBuH8+/0zdW9vSTx118Ef+fFGnShrqO3wxxePbtabfl3/AHwPn4e6JrYULquuOTcPdVDkbHn7fHHKSv8A8mm28rCy9f5xs2io24Sgmil2aP1nooIr52MV+IeFFcXHLLGf7Wofrv8AQ4ki4QVNlRIp7Eg/LBfL5dVHpBHsSf7zjofxt1fYxVWGuvLD9n8GBcUaD8J5zxXL57JUTM5Qmg4YkfAg8jiLLeMs0vNw4/mUY9A8Q5qFIH+0EaGFaerHoB748ihhZ20opZjyAFnHUW7jWg3OKNJcKVGSUJM3vDfHQahKgB9jX77frjT5DiUU39G4JHNTsw+IO+PLeK8Bky8SPKQGkahHzIFXZ6fL3xf8G5Vp3dNTDQmpZFO8bXtR7He1OxrFVW2ouDnF6LKVzVUlCS2enYWMrw/xWEDR5raaNyjFRs1cj88LGE7eonwZir02uSVeHtlnkAjM2UmJLIBZjJ5+n8ynsNxWBmc8FRSjXlZaB/K24Ht/EPnjZZzNJFG8kjBURSzMeQAFk/TDchmo5Y0liIZJFDKw6g7jEo3M47XPXJ47eD0+DJZJuJZUaWi+0RDswJA9jz+oOJnnyM39YyrRMeeqNh/zKK+uNPn89HChkldUQc2Y/Qe5PQDc4ozeIYVUNIJURmVQ7QyAWxAW/TagkjdgB3wdfLzjD9NHioYWM5XrsZwnJQoP9HnbT/D5gdfo1kfIjBnEM2hAWK7AWaWz9ALPywJy/i7KPF5yO7Rb+sQS6fSSG30dCDfwxTOXaeS6MeysBqRAwoix/g4cRiDNZtI4zKxOhV1EqpY13pQSfkMRcM4pFmIVmgkEkTCwy73XPbnd9OeIYXJIsvYHpAvoCaGB2Zy+afZZo4h/KhZvqxr9MT8L4rFmFZoWZlVipJRl9SmmHqAsgijWG5zjEUcgiLFpWFiNFLNXchQaX3NDE4y7PBGUcgDMeHMqra83mHkb+d6/Rd/kMOXi6RjRkMm7nv5ZVfqRZwcyXFIpZGjAZZUUMyvGymjYBBIphY6E4ZxDj8EMscMrsJJdo1EbnVXOiqkbdd9sXd/nxb99fBV3OPDr7MqPC2azUnmZtwnsKJA7ADYfU40GqHJR+VAheQ8kXdmbux6D3NDB0jA/L57LidssjKJxGJGQDfSTQPvuMJXDnqXHkuBGgobjz5sDcL8JgqXzXqmkYu1HYX0wsanCxF16jecklQppYwZzj+YaWdMukTSolS5gKVHX7pDqYA6mBYjsgvZsCPBUzZPMy8PkRo4nubJhyp9BP3kYKkj0MbAvk2NNkMl5c0zrBGuvcugAaQ9NXc9j+2Icxw4SmOaXLRNmI29LEBii90J5Hle464pLQF4+OnN8Lkl/qqZhvMJ/CJCtQs3YB+RPIkYNeL+NnKwCURLKhdEILV+NgqnkQRZ3wQzsbP5iNGjxmLZXohm3tSD0qunXAZfDsYjBXJw61cFUb8FDcGrKqwI2rltgDRC9PqADVuAbF10OMB/k9jnPC1MU0aATyk6kulGZcuLuha3vW142+ZDtpRow0bCpbPKx0HUXz+OBeT8LZTS6HJQImogBUUKynuBzsc7wAamcGNipsFCQR2rbHnPAOGzZPK5bO5FTIkkEbZrKg/0npFyR3sso5kbBt+uN7PCzN5RjU5cqAb+B2q+4XaupxzgeVEUegRJCqsdKIAFC3tQG3KsACf8AJ5nFmyhlS9EmZnZbFGjO53B3B9sDvBPp4hxRZv6w04dL5tBpAj091G425G8aiCN0aUJGix/iQKKLORbE9N2JxTzmTaWOJ5MvG0y3d802P4WBsAkLdHkeXTABXzU8zTa+Zouvzabq/heMn4u/1nwn/aTf9MYNRZAxS6oYIxrCiSS/XQJsWd2AB232+eG5rhKSz+ZLloXKA+XIwBYHaqPMXvdVyHPABHieeWCJ5XukF0OZPIAdyTQA98ee8byGaiSLPLlpPtkDtLMdUZDxt/Sx7PZUIAF2/IO5xts3k/PjjE8KSEOpKuAQvcjfmDyOLDK7s8ckamEqRv1G1Cuti75ch3wBLw7PJPEk0Tao5FDKR1BF4WKnh/I+TCEEMcIB2SIALvW4A5WemFgCZuHgiVbP3l2eovsf27YccmCzvZ+8XSRewqxt9cLCwAxeFoEVLYhG1gsbOx5EnmMOnyCsGst65Fc0eq6dvh6f1OFhYA7NkAxfdvvNN78tBsfI9R1w45S2RtTDy7AANA2KNj/FVhYWAHZjLB2Qm7RrFHnsRR7jr8hhZvKrKoDdGDfQ39DW+FhYAifIAtKdTDzFANHlQrbtjk3D1YR2WGjlpNX1NgbEbcsLCwBw8PXW7am9akHflqr9q27We+FJw4HRbN92KG/Oip+vpG/ax1wsLAHTw8HzPU1Sgg+186PP4dsSplgJC9myAKPSu3bnvhYWAFkMroWgzG2J9Rs2dz8r/fCwsL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3" name="AutoShape 6" descr="data:image/jpeg;base64,/9j/4AAQSkZJRgABAQAAAQABAAD/2wCEAAkGBhQSEBUUEhQVFRUUFhQVFxgYFxQXHBUYFRQVFBUXFxoXHCYeGBojHBcWIC8gIycqLSwsFx8xNTAqNSYrLCkBCQoKDgwOGg8PGikfHyQpKS0pKSktKSkpKSksKSkpLCktKTApLCopLCkpLSwsKSksKSwsKSkpLCkpLCwpKSwsKf/AABEIAKgBLAMBIgACEQEDEQH/xAAcAAACAgMBAQAAAAAAAAAAAAAABQQGAQMHAgj/xABMEAACAQIEAwQGBwMJBwIHAAABAgMAEQQFEiEGEzEiQVFhBzJxgZGhFCNCUmKxwTNysjVDU3OCkqLC0RUkNLPh8PF00ggWJURjk5T/xAAaAQEAAwEBAQAAAAAAAAAAAAAAAQIEAwUG/8QAMxEAAgIBAwEECQQBBQAAAAAAAAECAxEEITESBTJBURMiYXGBkaGxwULR4fDxBhQVIzP/2gAMAwEAAhEDEQA/AOt5nhZJEAimMLA31BI3uN9iHFrfPauTZZxhmUmbHANilFpZYzIIIf5tWINiO/SPjXZDXB8rxCpxVIzsqqMRiLliFA7EnUnYV0ZzR1U5Fju7Mj//AC4el+WT5hDmaQYmYYiCWGRldYVj0uhGzleht033v5VY24iwo64mD/8AdF/7qicM8VR47nmIdiGYwhwwYS2AOtbDZTfbr86Ad0UUVYgWcRcRQ4KBpp2so2AG5dj0VR3k2/Wqbw9nWY5sTLG4wOEBIUqqySyW62ZwQPaB123ql+mrNXmzJcMCdEKRgD8coDMfbYoPca7hlmXLBDHCgssSqg/si1/ebn31Xlk8IUtwo2nbHY4N97nKf8JTT8qqmbcX47KZkGNti8LIbLMqCORe8hgvZLAb22uBsetdKqv8f5SuIy3Eow3ETyL5PGNan4j5mjQTG+W5lHiIklhYPHINSsO8H8j3WqTXH/QHnbHn4VjdQFmTyudDge3sn3GuwVKD2CqL6Q5sxwsMmJwuKXlpu8TRRXRSQLoxHasT0O/5VeqrPpL/AJJxf9V/mWjIQm9G/pOXHKIcQVTFAeQWYDvTwbxX3jbpf64rj/RkZcuwmMwN1xAgid0U2MhC31oR0k/P29bL6NvScMXbDYohMSuwY9kTW8vsyeI7/lUJlmvIl+kfGY3B4aTFYfFdlWW8TQxEKrEL2WtfYm+/jT3hbDYnlJJicTzjJGrFBFGiqWs2xUajYbb+dKPTB/I8/ti/5q1acn/4eH+qj/gWniR4EuiiirEFd4044hy6INJd5Hvy41IBa3Uk/ZUXFz+dJOHVzLMEE885wcD7xxQonMZT0ZnkBKg/E+Vc9zZ/9o8ScqQ3jGI5IB7o4CdQ9h0uf7Rrv4FV5J4EEvCbEdnG45W7jzg3xVlsaQZNjcfhs1TCYuf6RBNFK8TlI1a6WNmKgbjcHrfUDV+rBQXvYXFTgZM0UUVJBT+N4cyjR58DiAQouYDDGx0gb6GIux2JsfdSL0Ucaz46WVcTiAXQArEI4l1qdi+oANdTYW8x7um1xn0kcKyZdilzLBdldepwBtG52JI/o3uQR4nzqrJR2auf5XPmGJxs6RY3/dYG0GX6PDdpLduNNtJ09C3d060f/PhzDDQw4E6cTiQRJ3/REWwmkbz3sniSKumT5THhoEhiFkjUAeJ8WPiSdyfOnI4JMCEKoZtRAALEAaiBubDYX62Fe6KKsQUHi3HY+XNYcJgZ+QPo5llYojgAyMoJDKbnYAAW9anEHD2PAAbM2J/9Lh6svLF72F+l7b28L16XrUYJyca4J4zzHH45sM2KEYVZW1CCEk8tgvQi296ueacPZoUJgzPt22VsNAoJ8NQB0/A1zj0OfyzL/V4n/mLXeKqtyWVX0aZzNicAGxLFpklmikJCg3R+hCgDYED3Vaq8pGB0AHfsAN/GvVXRUK4RlUCvxVIrqrKcTibhgCD2HO4OxrteZ414kBjhknJNtKGMEbHcmRlFvZvvXHsBwzmceb/TzgWIM0khQSwX0yBlIB12uA3yqrJR11+HsMeuGgPtij/9tROGeFY8DzxEexNMZgmkAR3AGhbH1Rap+V455VJkgkgINrSGIltr3HLZhbu3qZUkBRRRUg4J6acteDM1xFjplSNlP44gFYe4Kh99d0wGOWaJJUN1kVXHsYX/AFpfxPwvDj4DDONuqsPWjbuZT+nfVR4awOYZT9Q0RxuEBJRoiokiubkctiCV6nSDseh7qrwyeUdFpDx5mi4fLcTI39E6L5tICij4msNxgmm4w2NLfdGGkB+Jsvzqp51wxjs4lT6Sv0LCIbiPUryufvMFuoa3S52udjU5CQm9AWUNrxGJI7GlYVPib62t7AF/vV2SoeUZTFhoUhhUJGgsB+ZJ7yTuTUyiDeQqs+kr+ScX/Vf5lqzVTvSIcVPhZsLhsJJIZQq8zXAqAXVmsGcMTtbcUZCGnAn8mYP/ANPF/DVU9JXox+k3xWDGnEr2mVdubbfUPCTz7/nT7gSXEx4aHDYjCSRGKPQZNcLIdGy+q5YEjy7qtVFuieGcDzL0kNicpnweLBGJUx6WII5gWRdQcfZcDr428a7jk/8Aw8P9VH/AtUX0mejBcYrYjDALiQLsuwE4A6HwfwPf0PjV7ytCsEQIsRHGCPAhACKhchkqiiirEHz/AJiP9n8S8yTZDiedf/8AHOSS3u1t8DX0AKrHHPAUOZRAMdEqX5cgF7X3KsPtKfD4Un4dx2ZYBBBi8M+KiSypPAVdgo2AdCQxt49fbVeC3Jf6L0hPGCWuuHxrH7v0WUH4sAvzqv4OHHYzNYMRNhmw+Fw6y6Fd01szoV1MqsTc7eQAqckYL9RRRUkBSni5AcvxQIuPo83yjY02qscY4zEtBPBh8HLKZI2jWTXAqdtbE9pw21z3d1Qwijf/AA/IP97Nt/qBfy+sP512CuR+jLJswy1phLgZHSYJ6kmGurJq7jJYghj391dYw8hZFYqUJAJU2upI6HSSLjyNRElmyiiirEBWV61ilecZtNFtDhJcQdNwVeBFB3sp5jg+ewNGDjnod/lqX+rxP/MWu71xLgbhbMsDj/pL4JnVhIrhZMOD9YQbreTuI6V2XAYppEDPE8RJPYcoSLG1+wxXf21WJaRIoooqxUKKV5vnfIkiQqtpRLZnk0BTGgcg9k9RW3MM3EOH5zqTsllUg6mkZVRQdgbswF9h31GQT6KXrmpE6wSJpaRGdCG1A8sqJF6AgjUp6bjw6VqxnECxYlIZFKrIoKyX7OssVCPt2CxGx3BO2xtdkYGtFRMDjTJCJNIBIJ06r9CRbVYeHh30twfE+pMNI8RVMVoVGDh9LyKWRXGkWvYi4uL+F6ZA9oqBjM00TRwquqSVXfrYKkekMzGx72UAAb38jWcszQSmVSpV4ZOW63vvpV1IPepVgfl3UyME6iikWX8T8yVYzFbVJiY7h9Wk4ZirMw0iytbY+JAqQPaKXZ5nS4aMOys4vuF6qg3kkP4VG5qbNNZCw7VlLDfrYE9fOoyDZRSbh/iQYq1ksDFFLqVw4HNF+WxAFpANyPA1vzrPFwwUsrMCw1EW+rS4VpW/CpK39vkaZAyooqNmWL5UMkgXVy0Z9N9N9ILEXsbbCpBJorVhJ9caORbUqta97agDa9hfrUKbPVXFJAVbtg2f7IcLrER79RQM3sHnUZAyooqBm2ZmERkJq5kscPrabcw6Q3Q3A8KkE+il2eZx9GRX5bSAuqEJuwDX7SrbtWte2x8PCveX5oJmbRYoBGyuGuHEi6gbWFrW8ajIJ1FKP9v2OIUx2kgZQE1ftRIByWB07BmuvfYqa351mv0eAyldWkoCNVvXdUvqt0Bbw7qAYUVFwGM5isez2WZew+sHTsd7De9xbyqJkmefSd1UKBcMC/bicG2iRCAVNt+/39aZA1opVmGbyRyonKBEsnLQmS1yImlJICGw7JHj5VtzXNDBhXnZLlE1smoddrqGsQbeNt6ZAwoqFmmaCCEyOCd0UKvVnkdY0UE26swFz7a2wSuWs6KvZBur6t77rYqD76ZBIopbnGerhtGpSQzAMRa0aEheY34QzIP7V+41IzTMVgheV76Y11EAXJ7gB4kmw99TkEqio2GmkJGuMKCt9n1Wa47JGkd3eLjatMeZk4p4NHqRRy6tXXWzqBpttuh3v4UyCfRS05uWmliiTW0KoXJbQNUgLIg2NzYXJ6C492zAZqJ8OJ4wbMpYK3ZNxcFWtexBBB69KjIJ1FI8p4pXECEohBkJWRHNmhPKMo1Cx1AqNiCAQRTypyCHissDzRSlmBh16QLWPMXS17i/TwIr3mGXJPE0Ug7LW6GxBUhlZSOhBAIPiKk0VAIMWVDnCZ2Z3VDGhOkBVYqXsFAGpiq3Pl3V6xOUpIzGTtK8fKZCFKldRbwvffxqbai1ARMFl6xQrChOlF0Ak6jbuuT1PmaiYHhxI0hQs7rh7csMV2IUqGOlRqIBNr9L01ooCHjMsWSSOS5WSPUFYW9V7a0IIIKnSp9qgis5flqw6yCWaRzJIzdXYgLfYAAAKAABYAVLFFAFQsrytYA4Uk65JJCSFvqkYu3qgbXJtfpU21ZtUgg4jKUkctINd00BWClVFyWsLfa2vfrpHhRgsrEWHEAZyqoUDMQW02IAvaxsDYbdwqbRUAV5Xw8mHKmNn7MSQm5FpFjGmNnAG7qNtQtt1vW3E5LHIzmQa9aCOzBSFXe4XbvJJN/AeFT6KAj5fg+VEkYZnCKFDOQWIUWGogC586zjsIJYnjJIEishItezAqbXBF7HwrfRUgiYHAmMWMruAqqA2jshRbbSo3PeT4Coc/DUbqQxbWZRNzRpDhw4cEHTYWsF6eqLU3oqAFRMxy0TBAzMOXIko023aM3W9wdr1LrNqkEbGYISaLkjQ6yC2ncr0vcHb2Vqy/J44GkaIaeawdh3arWJUfZv1IHfc95qbas2oCBiMnjfERzm+uNWUWNgQTcah36Tcjwua9ZtlgxERjZmUEqbrpv2GDi2oEdQO6plFQDRhsMVDapGcsb3IUW2AsAgAHS/tJqLhclVJhMzs8gj5OptIJTUG7WkDUbgbnp3WubsaKAh47LBK8TlmHJcyKBpsWKMnauCbWY9LV6zTLlnheJyQsi6WK2vY9bXBHyqVRQEXH5as0RikuQdO4NmBUhlYEdGDAEeytGDyUJO07OZJWjWIsyxjsqzOPUUb3bc+QpjRTYC/F5HHKZDINfMQR2YA6Vswsu219RO9969Nk6Nhvo8haRDGIyWPaYAAXJAHa2G/iL1OooCLhcGykapXey6bNoF+nabSou23X5V5TLQMQ8+ptTokZHZ06ULMLbXvdz31MotQECTKBzXlR2jaRVV9OkhtFwrWYGzgEi48r3sK24PLUihEMYKoq6R3keJuep3Jue81KooBZBw7ErwyWPMgj5StsCyadAD2ADWHTwufE0zooqQI81YjFw8zV9H5cnS+nnak0cy3do16dW1799qZ5eU5Y5V9HatfV943tq3te9vK1tqlA1iowBJw5+0xnX/AIk6b6vV5UdtN/s6uZ02vqqDnUgGNN2sv0YX1c3TqEvdo+3pvbvq1XovTAIuY2MEl/6N/G/qnw3vVeyaOdZcMkmuWMIzpNc3sYh9VNbq4PRu8eYN7VRTAyQc3w6tExa/YV2Fiw30EA2HU77eZqLwrhgMJCx1a3hg5mosTrEYDEhujXvfpTiimAJMMf8A6lN1t9Ght62nVzJddu7Vbl377WrVxKpM+DC98sgYEuF08iS2vR3a9HXvtVgvWb0wDThYtEaqfsqAbEkbDexbe3tpTwhf6O19V+diPW1X0899Hrb20abeVqd1m9AVkMomxX0st645Xr25PLS3K0/a1h727V7X2tTvMsWY4mZRqbog33ZtlB8Bci58L1KvRTAK/wAOySRSyYaUu389G7EMSrn6xCRsCr6iB91h4VYKKKlA04vDLJGyNezAg2JUi/eCNwfMUm4R1NEXkYs6lobkFbpC7IjaTtdwA5Pfq22p/Wb1GAYpVxLADhpWN9SRTFLFhZjGQpAHVr2t59Ka0VLAuyHDqsCML3dIma5J7QjAJseh8fOkmMe2Pm1NZdOEI1c6xOt+YI9O2u2j5Xq2Vm9RgCrifm/RZOTq12X1PW0615mj8WjVa3fa1e8uaDV9SfsLe2sjTc6b321deva8aY1m9MAQcQQSNPCYJCkqrMRe+iS3LtHKB9lu1v1B3HSxk8NljCWdGjZpZyUY3K/XOAL9LWAtba1vGm16xTAKviG7eM+ka7k/7vp135fKXTydP85zNV7b3tfa1PMnMn0aHn/teXHzOnr6Br6ed6mUUwCvcI41eSIyW1mXEmx1k6RPJpJLd2nTbytat+davpOH16vo/wBbzLXtzLLyeZb7Hr9dr2v3U7vWKYAm4dLasR63J531Gq/q8tNem++jmatPvttaoWNm04nEHEAleWn0cEsqMNB5qhgLCUvb8VtNtr1ZqyDTAI2XSFoYyVKEoh0kklbqNmJAJI7794pZwofq5vW/4nEWvq9TmHl21fZ02tbandBNMArkhH0nFfStWgqnJ9YLy+X2+Xb+c16r27XqeVWAyBU1G9gLm972AvuOt62A1imAVjL8VMmKV5A/Kxg6EhhC6AtFsPUVo9jf7Sjxqz0UVKAUUUUAUUUUAUUUUAUUUUAUUUUAUUUUAUUUUAUUUUAUUUUAUUUUAUUUUAUUUUAUUUUAUUUUAUUUUAUUUUAUUUUAUUUUAUUUUAUUUUAUUUUAUVBzDPIIP2siqfC9z8BvSXFccqBeOJiO5pCsSn2ark/CrxhKXCOE764d5loornmK4+l7nUeUcZP+OU/5aUz8XzN9pz+87fkmkVojo7ZGOfadMfadZrAYeNcYlzqVvt/AD8+tRpcY7es7N7WJruuz5eLMsu2IeETtMuYxL60kY9rqP1qJJxNhV6zx/wB4H8q45W/BwyM1olZm8FFzV/8AYJLLkc/+XnJ4jD8nXIOI4H/ZuX/cSRvmFtU76Strkhf3uyfga55g+DMbKPrHKL4O7Mf7oJ/SnGE9G0Q/ayO/kLKP1PzrJOqqP6/yehVqNRNf+fzeCztmcQ6yxj+2v+teEzmAmwmiJ8A6n8jUPDcI4SPpCpt3tdv4qaQ4ZUFlVVHkAPyrPJwXBrh6V97CPatcXHSs15lkCgsxsB1rEcoYXUgjyrj6SPV05WfI79Lxk90VqxGIVFuxsPz9lZgnDqGXofl5Go9NDr9HldXl4k9Dx1Y2MyzBet/cGP5A1CfiDDr60qr+9df4gKnu4AuTYeda45lkBsQwGx7x/wBat6WtS6W9/LO5RxnjMTVDm0L+rLGfY6/61ibMNO5jkI8UUP8Awm/yqNi+GMNJ68KX8QNJ+K2pRiPR7F1hlliPk1x+h+dd0oPl4M8pXLiKfxGh4swwNmk0HwdJE/iWpMOe4d/VmiP9tf1NU3HcNZhGDolMy+Gq/wDhk2Pzqp4+N1a0qaG80CE/ACtlelhPuy/v0POt191Xeh/fedqSQMLggjyN/wAq9VwuOUqbqSPYSPyphh+JsSnqzSW8C2r86tLs+S4aKQ7Yj+qLOyUVyqHjvEr1fV7h+oI+VNMN6R5PtBfep/NT/lrjLRWr2mmHalEuco6DRVWwnHiN60bH+rIk/wAJ0v8AKmuC4nw0pssqg/da6H2Wa29Z5VTjyjZDU1T7skNKKAaK5mgKKKKAKKKKAKKjZhmKQRmSRtKj5nuAHefKqNic+xOYSGLD/VRfaN7WXxkbuH4R86611SnvwvMzX6mNW3LfC8SyZxxlDCdC3lk6aE338Ce72C5qr5vxFO37eXkD+ii3kI/Efs+8+6lmLzKPD3jwu7dGnPrN4iP7i9dxufzRlq9KnSx5/wA/weDqdfNvGfguPn4k1sy0n6pQl/tHtOfa56H2AVDklLG5JJ8TufjXiit8YKPCPKlZKXJm9Yooq5zCtuHw7OwVFLMxsANya1gV1XhDhtcNEHYfWuAWP3Qeij9azai9Uxz4mzR6V6ifT4eIoyP0dAWfEm5/o1NgP3mHX3VcsJgkiXTGiovgoA/81uorxLLp2PMmfV0aWulYgvj4mCbda889fvL8RXuouIy2NvWUDzG1Yr5WRWa8fHY2QUW9ze2lhY2IPmKQYp3gfSrm3Ub32868Y3CovqSA+Vr/ADG1Q6+K7V7SnY+hxUZLhxln7Hr6XTpbp5Xk0TMRmrumlrd24Fr2qNDOyG6kg/8AfWvFYrwrNVbZJTlJtrhm+NUIrCWxtnxDObsbn8vZXrD4xkBCm1/+71ooqivsU+vqefPxJ6I46cbHuSUsbsSfbTLBZssaBdJJ6ncdTSqiu2n1ltFnpIPfze5SymE49L4H8GavJ6kXvJ2HyqfFq+1pHkLn5mq7BmEqCwJt4EAj8qmQ51J3x39gYf619Vou1oYTvlNv3bfQ8u7Sv9CWPeOq04rBpIumRVYeBANaYcxLdYpB7v8AxUtWv4++vpadTXdvB/dHnTra2kinZv6Oka7YdtB+41yp8geq/OqDjME8TlJFKsvUH8x4jzruFI+K+HVxURsBzUBKHx/CfI162n1coPpnuvseLrOzoTi5VrD+jOSUV7kiK7EEHz+H53rxXtJprKPmGmnhhUxcze1ntIvhINXwPrD3GodFQ4p8lozceGWDL860fsZngP3XPMi+Nrr7wfbVlw/G0kVvpUXZPSWKzKfnb4G/lXO6lYHMpIidDWB9ZSAVb95Tsay26WMuP78f3N1OunDxx/fL/B2DLs3inW8ThvEd49oO4qZXJsCqTuOQfo8/2QGIRz4IeqE/dNxVhyzjmSJ+TjUII21WsR5sBsR5rXmz0rTxH5eP8nt09oRkv+zb2rj+C8UVrw+IWRQyMGU7gg3BrZWQ9NNPdHMeMMzbE4vlJuqMI1Hi5IVj8dvdTXiOAYHALDH60rWdu9rC7/HYeyq9kjgZimv+na9/EswHztV641yVsRhuwLvGdaj721mA87flXpWNQdcH3eX7TwaVK5XWfq4XsRyk1isleu3SsV6/O58+zdg8I0sixoLsxAA9tTM5yCbDNaRdj0Ybq3sPj5GvGR5jyMRHLa4Q7jxBBU287GuvRSRYiIEaZI3HkQfIg99YdTfOmaeNj09FpK9RCSbxLwOJUV0TOPRyjXbDtoP3GuVPsPUfOqZmXD88H7SNgPvDdT7xtXWrU12cPDM9+itp7y280QEaxB8N/hXacpzJZ4UkQ7MN/I94PsNcVAprkPEUmFe6G6n1kPRv9D51TVUO6KceUddBq1p5vq4fJ2GgmlGScUQ4kDQ1n70bYj2feHspvXhyi47M+srsjYuqLyiJKZT6gVR4sbn4AWqK+Tu/ryk+wf8AWmtBNebdoK7t7XKXszhfJGqF0o91JCteH072Y/AUqxqIGtGSbdST+W1NsY8kvZjBCd7HbV/0rGHyFR651eQ2H+tfParQRvfotJUkvGT/AAb6rnBdVss+wRpGWNgCT5Vgi1W6KFVFlAHsquZrh9MreDdoe/8A63rzdf2LLR0qxyy84Zoo1itn04wRVUk2AuawRViyvL+WtyO0fkPCvWPytZN+jePj7a6Q/wBP3T06tT9bnp9n7lXr4Kzp8PMQYbCmQkLa9r+FepsC69VI8+v5VKy5GjxADCxNx8j0qwVfs7seGqql1txkngi/VyqmsbpoSZdnNrLJ07m8PbTpXBFwbitc2ERvWUH3b/GtcGACHsFgPC9x8D0r6TR6fU6b1JNTj58NfuedbOuzdbP6EmiiivZMoUV5llCgliFA6kkAD41SeJOPxYx4U3J2MncP3B3nz/OuldUrHiKOF2ohTHqmxHx3OjYshALIoU2+9cu3zaq5XpmJJ777n39TWY4SxAUEk9AASfgK+gqh6OCj5Hxt9juscscnit2GwrSMFRSzHoALmrLk3o+mks031S+B3c+7oPf8KvmU5FDhltEtierHdm9p/Ss12thDaO7N2m7Mst3n6q+pyvOeH5cMUEtu2t9je1uqnzFxSyrRx7nKzThUN1iBW/ixN2t5CwHuNVetFEpSgnPlmTVQhC1xr4R6VrdNvAiunpla5hgYmk2kKbP3gi4N/EEjpXN8vwLzSLHGLsxsPLxJ8hXZsuwYhiSNeiKF9tuprHr5qPTjk9Hsqpz6uperj6nMMtzWbL8QUa9gbOnc1/tL523BrqWFxKyIrobqwBB8jVI9JmEAMUo9Y6kPmBYj4XPxqXwHmlsKVbfTIwHsIVrfFjWe6KtqVq54Zq083pr5UN5jyhFxzkrQ4gyqLJKdQI+y/Uj49oe+rnwrn4xMIJP1iWDjz7m9hppjcEkqFJFDK3Ufr5GqFjOGcTgZedhSXUeG5A+66/aHmPlVYzjdWoSeGuH+DrOqemtdsFmL5Q/4i4IjxBLoeXL3m3Zc/iHj5j51z7Ncgmw5+tjIH3hup9jD9a6TkHF0WJAUnRL0KE9T+E9/s608ZQRYgEHuNRXqLaH0y+pNujo1a64PD81+UcJtTPJeIZcK14zseqHdW93cfMV0XMeCMNLuE5beMe3+Hp8qreN9GsgvypFceDDSflcVuWrpsXTP6nly7O1NMuqvf3D/ACfjuCawc8p/Bj2SfJunxtVjBBHcQfnXH8XwtiovWhe3itnH+G9a8BneIwxsjun4Te391q4T0cJb1S+Bqr7Str9W+D951DG8LYaW5eFbnvXsn4ra9JMV6NYT6kkieRsw/Q1Cy70lMNp4r/iQ2/wn/WrJgOLsLLbTKFJ7nuh+e3zrg46inz+5rU9HqecZ+TKtL6NplN45UNulwyn5XplgFzODZlSdR3F11W8mNj8b1b1YEXFiPEVmuctTOSxLD951hoaoPNeV7mLsHmxbaSGWI/iXUv8AeS4pjRRWd7m2Ka5eQoooolgsFaJ8GGZWP2b+/wAPnW+iudtUbY9M1lExk4vKCiiir4IPDwgkEjcG4PhXuiioUIptpcktthWCbdaj4rCu/SV0H4Vjv8WU0qxHB0chvLLiJPJpTb4AWq6SfLOU5SXdWSRj+KsND60qk/dXtn4L099VnM/SX3QR2/FIf8q/60/i4Iwi/wA1f2s5/Wp+HyOBPUhjHnoW/wASK7xlTHwb+hjnDVT26lH3bs5ZiMXisWd+ZL4BQdI9gG1TcFwHipPWQRjxdh+Qua6mBas12etkliCSM8eyot9VsnJlNy/0bRixmkZ/JeyPj1/KrPgMpigFoo1TzA3PtPU1HzDibDw31yrf7q9o/Bb1Vsz9JXdh47fik/RQfzNc8X3+b+x26tJpVthfVl3xOKWNSzsFUdSTYVQuJ+POYDFh7qp2Z+hPiFHcPPr7KrOLzCfFP2meQ9wFzb2KOnwpjgOCMVLa8fLHi5t/hG9aq9NXV61rRgu112o9SiLx5+IgphlGRS4hrRKSO9jsq+0/pV5yr0dwx2MzGU+Hqr8BufeatUMCooVFCqOgAAA9wq1uvS2r+ZTT9kzlvbt7BTw5wxHhF27Uh9ZyPkPAU5oqlcXcZgAw4c3Y9lnH2fwr4t5/rXnRjO6fmz2pyq0tfkvuJOO87E0+hDdIbrfxY+sfda3uq2cFZNy8Iute05L2PcDYAfAA++kfCvBBYiXELZRYrGereBbwHl399dAtWm+yMYKqHhyzDpNPK2x32rnhewKKKKwnsC3MeHIJ95Ixq+8Oy3xH614wmWSw7JMZE+7KNRHsdbH4g0UVbqeMHL0UM9SW40Um2/Ws0UVU6hWubCo4s6q37yg/nRRQhrPIsn4Swr9YEH7t1/hIpfN6PMKenMX2Pf8AiBoororZrhs4y01UuYo1w8Bcs3hxU0fst+lqZYfLsWn/AN0r/vxfqrA1iikrZS53Ijpq4d3b4sZQc37fLP7usfI/61Ioormd8YCiiihIUUUUAUUUUAUUUUAUUUUAUUUUBExeGlb1JRGPKMMfixt8qTYrg4y/tcXOw8OyB8ALVmirRm48HKdMZ941RejrDDqZW9rAfwqKYYfhDCJ0hU/vXb+I0UVZ2zfLZSOlpjxFfIaQ4dUFkVVHgoA/KtlFFczuklwFQ8XmBXZI3kbwUWHvZrKKKKEPgS4vKMXitppFgiPVI7sxH4m2v+XlU/KOFoMPYol3H223b3dw9wooq/pJYwtkclp4J9b3fm9xvRRRVDuf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8" name="Picture 5" descr="ANPCyT_fondo-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1" y="5272866"/>
            <a:ext cx="1754907" cy="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memoryboxco.com/assets/images/ProductImages/989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89588" cy="20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7086592" cy="3526283"/>
          </a:xfrm>
        </p:spPr>
        <p:txBody>
          <a:bodyPr/>
          <a:lstStyle/>
          <a:p>
            <a:pPr>
              <a:buNone/>
            </a:pP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Contactos en el </a:t>
            </a:r>
            <a:r>
              <a:rPr lang="es-AR" sz="1800" b="1" dirty="0" err="1" smtClean="0">
                <a:solidFill>
                  <a:schemeClr val="accent2">
                    <a:lumMod val="75000"/>
                  </a:schemeClr>
                </a:solidFill>
              </a:rPr>
              <a:t>FONCyT</a:t>
            </a: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Jorge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Blackhall </a:t>
            </a:r>
          </a:p>
          <a:p>
            <a:pPr>
              <a:buNone/>
            </a:pPr>
            <a:r>
              <a:rPr lang="es-AR" sz="1800" b="1" dirty="0">
                <a:solidFill>
                  <a:schemeClr val="accent2">
                    <a:lumMod val="75000"/>
                  </a:schemeClr>
                </a:solidFill>
              </a:rPr>
              <a:t>011 – 4899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5300 - extensión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6064 </a:t>
            </a: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jblackhall@mincyt.gob.ar</a:t>
            </a: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Juan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Pablo </a:t>
            </a:r>
            <a:r>
              <a:rPr lang="es-AR" sz="1800" b="1" dirty="0" err="1" smtClean="0">
                <a:solidFill>
                  <a:schemeClr val="accent2">
                    <a:lumMod val="75000"/>
                  </a:schemeClr>
                </a:solidFill>
              </a:rPr>
              <a:t>Cevoli</a:t>
            </a: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sz="1800" b="1" dirty="0">
                <a:solidFill>
                  <a:schemeClr val="accent2">
                    <a:lumMod val="75000"/>
                  </a:schemeClr>
                </a:solidFill>
              </a:rPr>
              <a:t>011 – 4899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5300 – extensión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6008</a:t>
            </a:r>
          </a:p>
          <a:p>
            <a:pPr>
              <a:buNone/>
            </a:pP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</a:rPr>
              <a:t>jcevoli@mincyt.gob.ar</a:t>
            </a: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s-AR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97" y="2456469"/>
            <a:ext cx="38179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979712" y="1700808"/>
            <a:ext cx="38164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 smtClean="0"/>
              <a:t>Buenos </a:t>
            </a:r>
            <a:r>
              <a:rPr lang="es-AR" altLang="es-AR" dirty="0"/>
              <a:t>Aires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Rosario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Corrientes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Bahía Blanca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San Luis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Santa Fe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 err="1"/>
              <a:t>Cordoba</a:t>
            </a:r>
            <a:endParaRPr lang="es-AR" altLang="es-A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dirty="0"/>
              <a:t>Bariloche</a:t>
            </a:r>
            <a:endParaRPr lang="es-AR" altLang="es-A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 smtClean="0"/>
              <a:t>Mar </a:t>
            </a:r>
            <a:r>
              <a:rPr lang="es-AR" altLang="es-AR" dirty="0"/>
              <a:t>del </a:t>
            </a:r>
            <a:r>
              <a:rPr lang="es-AR" altLang="es-AR" dirty="0" smtClean="0"/>
              <a:t>Plata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dirty="0"/>
              <a:t>Mendoza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altLang="es-AR" b="1" dirty="0" smtClean="0">
                <a:solidFill>
                  <a:schemeClr val="accent2"/>
                </a:solidFill>
              </a:rPr>
              <a:t>La Plata</a:t>
            </a:r>
            <a:endParaRPr lang="es-ES" altLang="es-AR" b="1" dirty="0">
              <a:solidFill>
                <a:schemeClr val="accent2"/>
              </a:solidFill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37893" name="Picture 5" descr="panthermedia_03109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6" descr="Min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7" descr="ANPCyT_fondo-transparen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35396" y="793204"/>
            <a:ext cx="7831138" cy="1271064"/>
          </a:xfrm>
        </p:spPr>
        <p:txBody>
          <a:bodyPr/>
          <a:lstStyle/>
          <a:p>
            <a:r>
              <a:rPr lang="es-ES_tradnl" sz="2400" dirty="0">
                <a:cs typeface="Times New Roman" pitchFamily="18" charset="0"/>
              </a:rPr>
              <a:t>Seminario </a:t>
            </a:r>
            <a:r>
              <a:rPr lang="es-ES_tradnl" sz="2400" dirty="0" smtClean="0">
                <a:cs typeface="Times New Roman" pitchFamily="18" charset="0"/>
              </a:rPr>
              <a:t>- </a:t>
            </a:r>
            <a:r>
              <a:rPr lang="es-ES_tradnl" sz="2400" dirty="0">
                <a:cs typeface="Times New Roman" pitchFamily="18" charset="0"/>
              </a:rPr>
              <a:t>taller </a:t>
            </a:r>
            <a:r>
              <a:rPr lang="es-ES_tradnl" sz="2400" dirty="0" smtClean="0">
                <a:cs typeface="Times New Roman" pitchFamily="18" charset="0"/>
              </a:rPr>
              <a:t>Primer Estudio de Mercado Objetivo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872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5123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13 Rectángulo"/>
          <p:cNvSpPr/>
          <p:nvPr/>
        </p:nvSpPr>
        <p:spPr>
          <a:xfrm>
            <a:off x="279747" y="1682013"/>
            <a:ext cx="8540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El FONCyT promueve la generación de conocimientos científicos y tecnológicos tanto en temáticas básicas como aplicadas, desarrolladas por investigadores pertenecientes instituciones públicas o privadas sin fines de lucro.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Para apoyar estas actividades administra diferentes instrumentos de promoción y financiamiento para subsidiar un amplio espectro de iniciativas: -investigación científica y tecnológica cuyos resultados estén destinados al dominio publico o sean de interés de un socio dispuesto a cofinanciarlos, -adquisición o mejora de equipamiento, -modernización de infraestructura de laboratorios o centros de investigación y desarrollo pertenecientes a instituciones publicas y privadas, -incorporación de profesionales especializados en universidades o instituciones dedicadas a la investigación y -realización de reuniones científicas en nuestro país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279747" y="348046"/>
            <a:ext cx="8584505" cy="1152128"/>
            <a:chOff x="0" y="277922"/>
            <a:chExt cx="2948448" cy="980176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277922"/>
              <a:ext cx="2948448" cy="954651"/>
            </a:xfrm>
            <a:prstGeom prst="roundRect">
              <a:avLst/>
            </a:prstGeom>
            <a:solidFill>
              <a:srgbClr val="98D0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6602" y="303447"/>
              <a:ext cx="2847616" cy="954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3000" dirty="0" smtClean="0">
                  <a:solidFill>
                    <a:schemeClr val="tx1"/>
                  </a:solidFill>
                  <a:latin typeface="BankGothic Lt BT" pitchFamily="34" charset="0"/>
                </a:rPr>
                <a:t>Fondo para la Investigación Científica y Tecnológica - FONCyT</a:t>
              </a:r>
              <a:endParaRPr lang="es-ES" sz="3000" b="0" kern="1200" dirty="0" smtClean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7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6243638"/>
            <a:ext cx="9144000" cy="614362"/>
            <a:chOff x="0" y="0"/>
            <a:chExt cx="5760" cy="387"/>
          </a:xfrm>
        </p:grpSpPr>
        <p:pic>
          <p:nvPicPr>
            <p:cNvPr id="17413" name="Picture 5" descr="panthermedia_031092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 descr="MinCyT_fondo-transpar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7" descr="ANPCyT_fondo-transpa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728941"/>
            <a:ext cx="8920029" cy="12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79512" y="4293096"/>
            <a:ext cx="2808312" cy="130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AR" altLang="es-AR" sz="6000" b="1" kern="0" dirty="0" smtClean="0">
                <a:solidFill>
                  <a:schemeClr val="accent2"/>
                </a:solidFill>
              </a:rPr>
              <a:t>PICT</a:t>
            </a:r>
            <a:endParaRPr lang="es-ES" altLang="es-AR" sz="6000" b="1" kern="0" dirty="0" smtClean="0">
              <a:solidFill>
                <a:schemeClr val="accent2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72008" y="348046"/>
            <a:ext cx="8964488" cy="1152128"/>
            <a:chOff x="-34427" y="277922"/>
            <a:chExt cx="2982875" cy="980176"/>
          </a:xfrm>
        </p:grpSpPr>
        <p:sp>
          <p:nvSpPr>
            <p:cNvPr id="13" name="12 Rectángulo redondeado"/>
            <p:cNvSpPr/>
            <p:nvPr/>
          </p:nvSpPr>
          <p:spPr>
            <a:xfrm>
              <a:off x="-34427" y="277922"/>
              <a:ext cx="2982875" cy="954651"/>
            </a:xfrm>
            <a:prstGeom prst="roundRect">
              <a:avLst/>
            </a:prstGeom>
            <a:solidFill>
              <a:srgbClr val="98D0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6602" y="303447"/>
              <a:ext cx="2847616" cy="954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3000" dirty="0" smtClean="0">
                  <a:solidFill>
                    <a:schemeClr val="tx1"/>
                  </a:solidFill>
                  <a:latin typeface="BankGothic Lt BT" pitchFamily="34" charset="0"/>
                </a:rPr>
                <a:t>Instrumentos de Promoción y Financiamiento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3000" b="0" kern="1200" dirty="0" smtClean="0">
                  <a:solidFill>
                    <a:schemeClr val="tx1"/>
                  </a:solidFill>
                  <a:latin typeface="BankGothic Lt BT" pitchFamily="34" charset="0"/>
                </a:rPr>
                <a:t>del </a:t>
              </a:r>
              <a:r>
                <a:rPr lang="es-ES" sz="3000" b="0" kern="1200" dirty="0" err="1" smtClean="0">
                  <a:solidFill>
                    <a:schemeClr val="tx1"/>
                  </a:solidFill>
                  <a:latin typeface="BankGothic Lt BT" pitchFamily="34" charset="0"/>
                </a:rPr>
                <a:t>FONCyT</a:t>
              </a:r>
              <a:endParaRPr lang="es-ES" sz="3000" b="0" kern="1200" dirty="0" smtClean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  <p:sp>
        <p:nvSpPr>
          <p:cNvPr id="16" name="15 Flecha abajo"/>
          <p:cNvSpPr/>
          <p:nvPr/>
        </p:nvSpPr>
        <p:spPr>
          <a:xfrm>
            <a:off x="1324800" y="3077510"/>
            <a:ext cx="428628" cy="107157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http://infoblancosobrenegro.com/media/W1siZiIsIm5vdGljaWFzLzY5MzAvZm90by00ODAwLmpwZWciXSxbInAiLCJ0aHVtYiIsIjgwMHgiXV0/ministerio-de-ciencia.jpg?sha=bd106c47f11f30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302746" cy="19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43639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1698"/>
          <p:cNvSpPr txBox="1">
            <a:spLocks noChangeArrowheads="1"/>
          </p:cNvSpPr>
          <p:nvPr/>
        </p:nvSpPr>
        <p:spPr bwMode="auto">
          <a:xfrm>
            <a:off x="1403648" y="1556792"/>
            <a:ext cx="640871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 dirty="0" smtClean="0">
                <a:solidFill>
                  <a:srgbClr val="474646"/>
                </a:solidFill>
                <a:latin typeface="Open Sans"/>
              </a:rPr>
              <a:t>RESULTADOS PICT </a:t>
            </a:r>
          </a:p>
          <a:p>
            <a:pPr algn="ctr">
              <a:spcBef>
                <a:spcPct val="50000"/>
              </a:spcBef>
            </a:pPr>
            <a:r>
              <a:rPr lang="es-ES" sz="4800" b="1" dirty="0" smtClean="0">
                <a:solidFill>
                  <a:srgbClr val="474646"/>
                </a:solidFill>
                <a:latin typeface="Open Sans"/>
              </a:rPr>
              <a:t>Convocatoria 2015</a:t>
            </a:r>
            <a:endParaRPr lang="es-ES" sz="4800" b="1" dirty="0">
              <a:solidFill>
                <a:srgbClr val="474646"/>
              </a:solidFill>
              <a:latin typeface="Open Sans"/>
            </a:endParaRPr>
          </a:p>
          <a:p>
            <a:pPr algn="ctr">
              <a:spcBef>
                <a:spcPct val="50000"/>
              </a:spcBef>
            </a:pPr>
            <a:endParaRPr lang="es-ES" sz="1400" b="1" dirty="0" smtClean="0">
              <a:solidFill>
                <a:srgbClr val="474646"/>
              </a:solidFill>
              <a:latin typeface="Open Sans"/>
            </a:endParaRPr>
          </a:p>
          <a:p>
            <a:pPr algn="ctr">
              <a:spcBef>
                <a:spcPct val="50000"/>
              </a:spcBef>
            </a:pPr>
            <a:endParaRPr lang="es-ES" sz="1400" b="1" dirty="0">
              <a:solidFill>
                <a:srgbClr val="474646"/>
              </a:solidFill>
              <a:latin typeface="Open Sans"/>
            </a:endParaRPr>
          </a:p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474646"/>
                </a:solidFill>
                <a:latin typeface="Open Sans"/>
              </a:rPr>
              <a:t>Total proyectos evaluados 2574</a:t>
            </a:r>
          </a:p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474646"/>
                </a:solidFill>
                <a:latin typeface="Open Sans"/>
              </a:rPr>
              <a:t>Total proyectos subsidiados 1155</a:t>
            </a:r>
          </a:p>
        </p:txBody>
      </p:sp>
    </p:spTree>
    <p:extLst>
      <p:ext uri="{BB962C8B-B14F-4D97-AF65-F5344CB8AC3E}">
        <p14:creationId xmlns:p14="http://schemas.microsoft.com/office/powerpoint/2010/main" val="45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CuadroTexto"/>
          <p:cNvSpPr txBox="1"/>
          <p:nvPr/>
        </p:nvSpPr>
        <p:spPr>
          <a:xfrm>
            <a:off x="417860" y="980728"/>
            <a:ext cx="8468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74646"/>
                </a:solidFill>
                <a:latin typeface="Open Sans"/>
              </a:rPr>
              <a:t>Total General Adjudicado PICT-2015: </a:t>
            </a:r>
            <a:r>
              <a:rPr lang="es-AR" sz="2000" dirty="0" smtClean="0"/>
              <a:t> </a:t>
            </a:r>
            <a:r>
              <a:rPr lang="es-AR" sz="2000" b="1" dirty="0">
                <a:solidFill>
                  <a:srgbClr val="474646"/>
                </a:solidFill>
                <a:latin typeface="Open Sans"/>
              </a:rPr>
              <a:t>$ 476.150.000 </a:t>
            </a:r>
            <a:r>
              <a:rPr lang="es-AR" sz="2000" b="1" dirty="0" smtClean="0">
                <a:solidFill>
                  <a:srgbClr val="474646"/>
                </a:solidFill>
                <a:latin typeface="Open Sans"/>
              </a:rPr>
              <a:t> (</a:t>
            </a:r>
            <a:r>
              <a:rPr lang="es-AR" sz="2000" dirty="0" smtClean="0"/>
              <a:t>$ 559.476.250</a:t>
            </a:r>
            <a:r>
              <a:rPr lang="es-AR" sz="2000" b="1" dirty="0" smtClean="0">
                <a:solidFill>
                  <a:srgbClr val="474646"/>
                </a:solidFill>
                <a:latin typeface="Open Sans"/>
              </a:rPr>
              <a:t>) </a:t>
            </a:r>
            <a:endParaRPr lang="es-ES" sz="2000" b="1" dirty="0">
              <a:solidFill>
                <a:srgbClr val="474646"/>
              </a:solidFill>
              <a:latin typeface="Open Sans"/>
            </a:endParaRPr>
          </a:p>
          <a:p>
            <a:endParaRPr lang="es-ES" b="1" dirty="0" smtClean="0">
              <a:solidFill>
                <a:srgbClr val="474646"/>
              </a:solidFill>
              <a:latin typeface="Open Sans"/>
            </a:endParaRPr>
          </a:p>
          <a:p>
            <a:r>
              <a:rPr lang="es-ES" b="1" dirty="0" smtClean="0">
                <a:solidFill>
                  <a:srgbClr val="474646"/>
                </a:solidFill>
                <a:latin typeface="Open Sans"/>
              </a:rPr>
              <a:t>Total Becas Adjudicadas:  297</a:t>
            </a:r>
          </a:p>
          <a:p>
            <a:pPr algn="ctr"/>
            <a:endParaRPr lang="es-ES" b="1" dirty="0">
              <a:solidFill>
                <a:srgbClr val="474646"/>
              </a:solidFill>
              <a:latin typeface="Open San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6369669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PICT 2015 – Subsidiado por Categoría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28471"/>
              </p:ext>
            </p:extLst>
          </p:nvPr>
        </p:nvGraphicFramePr>
        <p:xfrm>
          <a:off x="417860" y="2492897"/>
          <a:ext cx="8396487" cy="3053951"/>
        </p:xfrm>
        <a:graphic>
          <a:graphicData uri="http://schemas.openxmlformats.org/drawingml/2006/table">
            <a:tbl>
              <a:tblPr/>
              <a:tblGrid>
                <a:gridCol w="3218036"/>
                <a:gridCol w="1584176"/>
                <a:gridCol w="1800200"/>
                <a:gridCol w="1794075"/>
              </a:tblGrid>
              <a:tr h="553527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CATEGORIA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EVALUADOS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SUBSIDIADOS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MONTO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25106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Temas Abiertos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2143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953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$       345.074.218 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625106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Plan Argentina Innovadora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384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$          72.161.211 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625106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Raíces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$          12.108.333 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6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2574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1155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$       429.343.762 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CuadroTexto"/>
          <p:cNvSpPr txBox="1"/>
          <p:nvPr/>
        </p:nvSpPr>
        <p:spPr>
          <a:xfrm>
            <a:off x="417860" y="980728"/>
            <a:ext cx="846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74646"/>
                </a:solidFill>
                <a:latin typeface="Open Sans"/>
              </a:rPr>
              <a:t>Total Proyectos Subsidiados por Tipo</a:t>
            </a:r>
            <a:endParaRPr lang="es-ES" sz="2000" b="1" dirty="0">
              <a:solidFill>
                <a:srgbClr val="474646"/>
              </a:solidFill>
              <a:latin typeface="Open San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6369669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PICT 2015 – Subsidiado por Categoría y Tipo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99850"/>
              </p:ext>
            </p:extLst>
          </p:nvPr>
        </p:nvGraphicFramePr>
        <p:xfrm>
          <a:off x="417860" y="2132857"/>
          <a:ext cx="8396486" cy="3413992"/>
        </p:xfrm>
        <a:graphic>
          <a:graphicData uri="http://schemas.openxmlformats.org/drawingml/2006/table">
            <a:tbl>
              <a:tblPr/>
              <a:tblGrid>
                <a:gridCol w="2651492"/>
                <a:gridCol w="1305278"/>
                <a:gridCol w="1483270"/>
                <a:gridCol w="1478223"/>
                <a:gridCol w="1478223"/>
              </a:tblGrid>
              <a:tr h="618784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CATEGORIA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JOVENES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RECIENTE</a:t>
                      </a:r>
                      <a:r>
                        <a:rPr lang="es-AR" sz="1800" b="1" i="0" u="none" strike="noStrike" baseline="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 FORMACION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EQUIPOS DE TRABAJO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AR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98802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Temas Abiertos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371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179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403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953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698802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Plan Argentina Innovadora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698802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Raíces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AR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2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431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217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507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1155</a:t>
                      </a:r>
                      <a:endParaRPr lang="es-AR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107504" y="6369669"/>
            <a:ext cx="71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2000" b="1" dirty="0" smtClean="0">
                <a:latin typeface="Open Sans"/>
              </a:rPr>
              <a:t>PICT 2015 – Subsidiados por Áreas Temáticas</a:t>
            </a:r>
            <a:endParaRPr lang="es-AR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86828"/>
              </p:ext>
            </p:extLst>
          </p:nvPr>
        </p:nvGraphicFramePr>
        <p:xfrm>
          <a:off x="107504" y="188644"/>
          <a:ext cx="8712968" cy="6149444"/>
        </p:xfrm>
        <a:graphic>
          <a:graphicData uri="http://schemas.openxmlformats.org/drawingml/2006/table">
            <a:tbl>
              <a:tblPr/>
              <a:tblGrid>
                <a:gridCol w="6719323"/>
                <a:gridCol w="1160231"/>
                <a:gridCol w="833414"/>
              </a:tblGrid>
              <a:tr h="2551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Temática Principal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Biológicas de Células y Moléculas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Biodiversidad, Ecología, Genética y Evolución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Agraria y Forestal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de la Tierra e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-atmosféricas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Humanas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Médicas I: Inmunologia. Enfermedades Infecciosas, Oncología y Hematología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Médicas II: Fisiología y Fisiopatología de Tejidos, Órganos y Sistemas de Órganos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Sociales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Energética Minera Mecánica y de Materiales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Pecuaria y Pesquera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Físicas, Matemáticas y Astronómicas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Químicas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de Alimentos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Fisiología y Biología Experimental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del Medio Ambiente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Informática, de las Comunicaciones y Electrónica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Química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Humana y Salud Pública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Mjultidisciplinarios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Económicas y Derecho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8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274596"/>
            <a:ext cx="9144000" cy="614362"/>
            <a:chOff x="0" y="0"/>
            <a:chExt cx="5760" cy="387"/>
          </a:xfrm>
        </p:grpSpPr>
        <p:pic>
          <p:nvPicPr>
            <p:cNvPr id="4099" name="Picture 3" descr="panthermedia_03109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inCyT_fondo-transpar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"/>
              <a:ext cx="874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ANPCyT_fondo-transparen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79"/>
              <a:ext cx="52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07504" y="6369669"/>
            <a:ext cx="712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b="1" dirty="0" smtClean="0">
                <a:latin typeface="Open Sans"/>
              </a:rPr>
              <a:t>PICT 2015 – Subsidiados por </a:t>
            </a:r>
            <a:r>
              <a:rPr lang="es-ES" b="1" dirty="0" err="1" smtClean="0">
                <a:latin typeface="Open Sans"/>
              </a:rPr>
              <a:t>Institucion</a:t>
            </a:r>
            <a:r>
              <a:rPr lang="es-ES" b="1" dirty="0" smtClean="0">
                <a:latin typeface="Open Sans"/>
              </a:rPr>
              <a:t> Beneficiaria</a:t>
            </a:r>
            <a:endParaRPr lang="es-AR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72884"/>
              </p:ext>
            </p:extLst>
          </p:nvPr>
        </p:nvGraphicFramePr>
        <p:xfrm>
          <a:off x="827584" y="116638"/>
          <a:ext cx="7560840" cy="6048665"/>
        </p:xfrm>
        <a:graphic>
          <a:graphicData uri="http://schemas.openxmlformats.org/drawingml/2006/table">
            <a:tbl>
              <a:tblPr/>
              <a:tblGrid>
                <a:gridCol w="5456954"/>
                <a:gridCol w="2103886"/>
              </a:tblGrid>
              <a:tr h="2887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 Beneficiaria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CONICET-Consejo Nacional de Investigaciones Científicas y Técnicas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UBA-Universidad de Buenos 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UNLP-Universidad Nacional de La Plata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UNC-Universidad Nacional de Córdoba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UNL-Universidad Nacional del Litoral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INTA-Instituto Nacional de Tecnología Agropecuaria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UNRC-Universidad Nacional de Río Cuarto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UNSAM-Universidad Nacional de San Martín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UNICEN-Universidad Nacional del Centro de la Provincia de </a:t>
                      </a:r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 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CNEA-Comisión Nacional De Energía Atómica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UNMDP-Universidad Nacional de Mar del Plata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FIL-Fundación Instituto Leloir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UNQ-Universidad Nacional de Quilmes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UNS-Universidad Nacional del Sur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UNT-Universidad Nacional de Tucumán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ANM-Academia Nacional de Medicina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UNR-Universidad Nacional de Rosario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UNCu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-Universidad Nacional de Cuyo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UNRN-Universidad Nacional de Río Negro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67544" y="1052736"/>
            <a:ext cx="736359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1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1862</Words>
  <Application>Microsoft Office PowerPoint</Application>
  <PresentationFormat>Presentación en pantalla (4:3)</PresentationFormat>
  <Paragraphs>518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Diseño predeterminado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dificultades</vt:lpstr>
      <vt:lpstr>Presentación de PowerPoint</vt:lpstr>
      <vt:lpstr>Seminario - taller Primer Estudio de Mercado Objetivo</vt:lpstr>
    </vt:vector>
  </TitlesOfParts>
  <Company>MINCyT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olano melo</dc:creator>
  <cp:lastModifiedBy>jblackhall</cp:lastModifiedBy>
  <cp:revision>149</cp:revision>
  <cp:lastPrinted>2015-05-06T15:03:09Z</cp:lastPrinted>
  <dcterms:created xsi:type="dcterms:W3CDTF">2012-12-13T16:07:41Z</dcterms:created>
  <dcterms:modified xsi:type="dcterms:W3CDTF">2016-08-25T01:44:11Z</dcterms:modified>
</cp:coreProperties>
</file>