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8"/>
  </p:notesMasterIdLst>
  <p:handoutMasterIdLst>
    <p:handoutMasterId r:id="rId39"/>
  </p:handoutMasterIdLst>
  <p:sldIdLst>
    <p:sldId id="318" r:id="rId2"/>
    <p:sldId id="319" r:id="rId3"/>
    <p:sldId id="320" r:id="rId4"/>
    <p:sldId id="321" r:id="rId5"/>
    <p:sldId id="339" r:id="rId6"/>
    <p:sldId id="340" r:id="rId7"/>
    <p:sldId id="343" r:id="rId8"/>
    <p:sldId id="344" r:id="rId9"/>
    <p:sldId id="345" r:id="rId10"/>
    <p:sldId id="331" r:id="rId11"/>
    <p:sldId id="332" r:id="rId12"/>
    <p:sldId id="333" r:id="rId13"/>
    <p:sldId id="323" r:id="rId14"/>
    <p:sldId id="324" r:id="rId15"/>
    <p:sldId id="334" r:id="rId16"/>
    <p:sldId id="335" r:id="rId17"/>
    <p:sldId id="327" r:id="rId18"/>
    <p:sldId id="325" r:id="rId19"/>
    <p:sldId id="326" r:id="rId20"/>
    <p:sldId id="336" r:id="rId21"/>
    <p:sldId id="328" r:id="rId22"/>
    <p:sldId id="329" r:id="rId23"/>
    <p:sldId id="330" r:id="rId24"/>
    <p:sldId id="307" r:id="rId25"/>
    <p:sldId id="308" r:id="rId26"/>
    <p:sldId id="309" r:id="rId27"/>
    <p:sldId id="310" r:id="rId28"/>
    <p:sldId id="311" r:id="rId29"/>
    <p:sldId id="312" r:id="rId30"/>
    <p:sldId id="313" r:id="rId31"/>
    <p:sldId id="314" r:id="rId32"/>
    <p:sldId id="315" r:id="rId33"/>
    <p:sldId id="316" r:id="rId34"/>
    <p:sldId id="337" r:id="rId35"/>
    <p:sldId id="338" r:id="rId36"/>
    <p:sldId id="346" r:id="rId37"/>
  </p:sldIdLst>
  <p:sldSz cx="9144000" cy="6858000" type="screen4x3"/>
  <p:notesSz cx="6858000" cy="9144000"/>
  <p:defaultTextStyle>
    <a:defPPr>
      <a:defRPr lang="es-ES"/>
    </a:defPPr>
    <a:lvl1pPr algn="l" rtl="0" fontAlgn="base">
      <a:spcBef>
        <a:spcPct val="0"/>
      </a:spcBef>
      <a:spcAft>
        <a:spcPct val="0"/>
      </a:spcAft>
      <a:defRPr sz="2800" kern="1200">
        <a:solidFill>
          <a:schemeClr val="tx1"/>
        </a:solidFill>
        <a:latin typeface="Tahoma" pitchFamily="34" charset="0"/>
        <a:ea typeface="+mn-ea"/>
        <a:cs typeface="+mn-cs"/>
      </a:defRPr>
    </a:lvl1pPr>
    <a:lvl2pPr marL="457200" algn="l" rtl="0" fontAlgn="base">
      <a:spcBef>
        <a:spcPct val="0"/>
      </a:spcBef>
      <a:spcAft>
        <a:spcPct val="0"/>
      </a:spcAft>
      <a:defRPr sz="2800" kern="1200">
        <a:solidFill>
          <a:schemeClr val="tx1"/>
        </a:solidFill>
        <a:latin typeface="Tahoma" pitchFamily="34" charset="0"/>
        <a:ea typeface="+mn-ea"/>
        <a:cs typeface="+mn-cs"/>
      </a:defRPr>
    </a:lvl2pPr>
    <a:lvl3pPr marL="914400" algn="l" rtl="0" fontAlgn="base">
      <a:spcBef>
        <a:spcPct val="0"/>
      </a:spcBef>
      <a:spcAft>
        <a:spcPct val="0"/>
      </a:spcAft>
      <a:defRPr sz="2800" kern="1200">
        <a:solidFill>
          <a:schemeClr val="tx1"/>
        </a:solidFill>
        <a:latin typeface="Tahoma" pitchFamily="34" charset="0"/>
        <a:ea typeface="+mn-ea"/>
        <a:cs typeface="+mn-cs"/>
      </a:defRPr>
    </a:lvl3pPr>
    <a:lvl4pPr marL="1371600" algn="l" rtl="0" fontAlgn="base">
      <a:spcBef>
        <a:spcPct val="0"/>
      </a:spcBef>
      <a:spcAft>
        <a:spcPct val="0"/>
      </a:spcAft>
      <a:defRPr sz="2800" kern="1200">
        <a:solidFill>
          <a:schemeClr val="tx1"/>
        </a:solidFill>
        <a:latin typeface="Tahoma" pitchFamily="34" charset="0"/>
        <a:ea typeface="+mn-ea"/>
        <a:cs typeface="+mn-cs"/>
      </a:defRPr>
    </a:lvl4pPr>
    <a:lvl5pPr marL="1828800" algn="l" rtl="0" fontAlgn="base">
      <a:spcBef>
        <a:spcPct val="0"/>
      </a:spcBef>
      <a:spcAft>
        <a:spcPct val="0"/>
      </a:spcAft>
      <a:defRPr sz="2800" kern="1200">
        <a:solidFill>
          <a:schemeClr val="tx1"/>
        </a:solidFill>
        <a:latin typeface="Tahoma" pitchFamily="34" charset="0"/>
        <a:ea typeface="+mn-ea"/>
        <a:cs typeface="+mn-cs"/>
      </a:defRPr>
    </a:lvl5pPr>
    <a:lvl6pPr marL="2286000" algn="l" defTabSz="914400" rtl="0" eaLnBrk="1" latinLnBrk="0" hangingPunct="1">
      <a:defRPr sz="2800" kern="1200">
        <a:solidFill>
          <a:schemeClr val="tx1"/>
        </a:solidFill>
        <a:latin typeface="Tahoma" pitchFamily="34" charset="0"/>
        <a:ea typeface="+mn-ea"/>
        <a:cs typeface="+mn-cs"/>
      </a:defRPr>
    </a:lvl6pPr>
    <a:lvl7pPr marL="2743200" algn="l" defTabSz="914400" rtl="0" eaLnBrk="1" latinLnBrk="0" hangingPunct="1">
      <a:defRPr sz="2800" kern="1200">
        <a:solidFill>
          <a:schemeClr val="tx1"/>
        </a:solidFill>
        <a:latin typeface="Tahoma" pitchFamily="34" charset="0"/>
        <a:ea typeface="+mn-ea"/>
        <a:cs typeface="+mn-cs"/>
      </a:defRPr>
    </a:lvl7pPr>
    <a:lvl8pPr marL="3200400" algn="l" defTabSz="914400" rtl="0" eaLnBrk="1" latinLnBrk="0" hangingPunct="1">
      <a:defRPr sz="2800" kern="1200">
        <a:solidFill>
          <a:schemeClr val="tx1"/>
        </a:solidFill>
        <a:latin typeface="Tahoma" pitchFamily="34" charset="0"/>
        <a:ea typeface="+mn-ea"/>
        <a:cs typeface="+mn-cs"/>
      </a:defRPr>
    </a:lvl8pPr>
    <a:lvl9pPr marL="3657600" algn="l" defTabSz="914400" rtl="0" eaLnBrk="1" latinLnBrk="0" hangingPunct="1">
      <a:defRPr sz="28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2787"/>
    <p:restoredTop sz="90929"/>
  </p:normalViewPr>
  <p:slideViewPr>
    <p:cSldViewPr>
      <p:cViewPr varScale="1">
        <p:scale>
          <a:sx n="66" d="100"/>
          <a:sy n="66" d="100"/>
        </p:scale>
        <p:origin x="-234"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00" d="100"/>
        <a:sy n="100" d="100"/>
      </p:scale>
      <p:origin x="0" y="13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9.xml"/><Relationship Id="rId1" Type="http://schemas.openxmlformats.org/officeDocument/2006/relationships/slide" Target="slides/slide7.xml"/><Relationship Id="rId5" Type="http://schemas.openxmlformats.org/officeDocument/2006/relationships/slide" Target="slides/slide23.xml"/><Relationship Id="rId4" Type="http://schemas.openxmlformats.org/officeDocument/2006/relationships/slide" Target="slides/slide2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s-ES"/>
          </a:p>
        </p:txBody>
      </p:sp>
      <p:sp>
        <p:nvSpPr>
          <p:cNvPr id="706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s-ES"/>
          </a:p>
        </p:txBody>
      </p:sp>
      <p:sp>
        <p:nvSpPr>
          <p:cNvPr id="706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s-ES"/>
          </a:p>
        </p:txBody>
      </p:sp>
      <p:sp>
        <p:nvSpPr>
          <p:cNvPr id="706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2E710A1-DA6C-46E8-A811-70CB3210A58B}"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s-E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s-ES"/>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s-E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74EC5290-C517-4801-BFEE-CBBA633CC6ED}"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10668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s-A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s-A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s-A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s-A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s-A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s-A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s-AR"/>
            </a:p>
          </p:txBody>
        </p:sp>
      </p:grpSp>
      <p:sp>
        <p:nvSpPr>
          <p:cNvPr id="10252" name="Rectangle 12"/>
          <p:cNvSpPr>
            <a:spLocks noGrp="1" noChangeArrowheads="1"/>
          </p:cNvSpPr>
          <p:nvPr>
            <p:ph type="ctrTitle"/>
          </p:nvPr>
        </p:nvSpPr>
        <p:spPr>
          <a:xfrm>
            <a:off x="990600" y="1828800"/>
            <a:ext cx="7772400" cy="1143000"/>
          </a:xfrm>
        </p:spPr>
        <p:txBody>
          <a:bodyPr/>
          <a:lstStyle>
            <a:lvl1pPr>
              <a:defRPr/>
            </a:lvl1pPr>
          </a:lstStyle>
          <a:p>
            <a:r>
              <a:rPr lang="es-ES"/>
              <a:t>Haga clic para modificar el estilo de título del patrón</a:t>
            </a:r>
          </a:p>
        </p:txBody>
      </p:sp>
      <p:sp>
        <p:nvSpPr>
          <p:cNvPr id="1025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14" name="Rectangle 14"/>
          <p:cNvSpPr>
            <a:spLocks noGrp="1" noChangeArrowheads="1"/>
          </p:cNvSpPr>
          <p:nvPr>
            <p:ph type="dt" sz="half" idx="10"/>
          </p:nvPr>
        </p:nvSpPr>
        <p:spPr>
          <a:xfrm>
            <a:off x="990600" y="6248400"/>
            <a:ext cx="1905000" cy="457200"/>
          </a:xfrm>
        </p:spPr>
        <p:txBody>
          <a:bodyPr/>
          <a:lstStyle>
            <a:lvl1pPr>
              <a:defRPr smtClean="0">
                <a:solidFill>
                  <a:schemeClr val="bg2"/>
                </a:solidFill>
              </a:defRPr>
            </a:lvl1pPr>
          </a:lstStyle>
          <a:p>
            <a:pPr>
              <a:defRPr/>
            </a:pPr>
            <a:endParaRPr lang="es-ES"/>
          </a:p>
        </p:txBody>
      </p:sp>
      <p:sp>
        <p:nvSpPr>
          <p:cNvPr id="15" name="Rectangle 15"/>
          <p:cNvSpPr>
            <a:spLocks noGrp="1" noChangeArrowheads="1"/>
          </p:cNvSpPr>
          <p:nvPr>
            <p:ph type="ftr" sz="quarter" idx="11"/>
          </p:nvPr>
        </p:nvSpPr>
        <p:spPr>
          <a:xfrm>
            <a:off x="3429000" y="6248400"/>
            <a:ext cx="2895600" cy="457200"/>
          </a:xfrm>
        </p:spPr>
        <p:txBody>
          <a:bodyPr/>
          <a:lstStyle>
            <a:lvl1pPr>
              <a:defRPr smtClean="0">
                <a:solidFill>
                  <a:schemeClr val="bg2"/>
                </a:solidFill>
              </a:defRPr>
            </a:lvl1pPr>
          </a:lstStyle>
          <a:p>
            <a:pPr>
              <a:defRPr/>
            </a:pPr>
            <a:endParaRPr lang="es-ES"/>
          </a:p>
        </p:txBody>
      </p:sp>
      <p:sp>
        <p:nvSpPr>
          <p:cNvPr id="16" name="Rectangle 16"/>
          <p:cNvSpPr>
            <a:spLocks noGrp="1" noChangeArrowheads="1"/>
          </p:cNvSpPr>
          <p:nvPr>
            <p:ph type="sldNum" sz="quarter" idx="12"/>
          </p:nvPr>
        </p:nvSpPr>
        <p:spPr>
          <a:xfrm>
            <a:off x="6858000" y="6248400"/>
            <a:ext cx="1905000" cy="457200"/>
          </a:xfrm>
        </p:spPr>
        <p:txBody>
          <a:bodyPr/>
          <a:lstStyle>
            <a:lvl1pPr>
              <a:defRPr smtClean="0">
                <a:solidFill>
                  <a:schemeClr val="bg2"/>
                </a:solidFill>
              </a:defRPr>
            </a:lvl1pPr>
          </a:lstStyle>
          <a:p>
            <a:pPr>
              <a:defRPr/>
            </a:pPr>
            <a:fld id="{C8B05E0E-7FD3-45E8-9AB5-EF1F8A59C1D3}"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624A36ED-1073-4EB6-89F2-C5979BC61BD0}"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4050" y="617538"/>
            <a:ext cx="1951038" cy="551497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1150938" y="617538"/>
            <a:ext cx="5700712" cy="55149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CC119724-B10D-4C8C-90B4-89920C752C47}"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3" name="2 Marcador de fecha"/>
          <p:cNvSpPr>
            <a:spLocks noGrp="1"/>
          </p:cNvSpPr>
          <p:nvPr>
            <p:ph type="dt" sz="half" idx="10"/>
          </p:nvPr>
        </p:nvSpPr>
        <p:spPr>
          <a:xfrm>
            <a:off x="457200" y="6245225"/>
            <a:ext cx="2133600" cy="476250"/>
          </a:xfrm>
        </p:spPr>
        <p:txBody>
          <a:bodyPr/>
          <a:lstStyle>
            <a:lvl1pPr>
              <a:defRPr smtClean="0"/>
            </a:lvl1pPr>
          </a:lstStyle>
          <a:p>
            <a:pPr>
              <a:defRPr/>
            </a:pPr>
            <a:endParaRPr lang="es-AR"/>
          </a:p>
        </p:txBody>
      </p:sp>
      <p:sp>
        <p:nvSpPr>
          <p:cNvPr id="4" name="3 Marcador de pie de página"/>
          <p:cNvSpPr>
            <a:spLocks noGrp="1"/>
          </p:cNvSpPr>
          <p:nvPr>
            <p:ph type="ftr" sz="quarter" idx="11"/>
          </p:nvPr>
        </p:nvSpPr>
        <p:spPr>
          <a:xfrm>
            <a:off x="3124200" y="6245225"/>
            <a:ext cx="2895600" cy="476250"/>
          </a:xfrm>
        </p:spPr>
        <p:txBody>
          <a:bodyPr/>
          <a:lstStyle>
            <a:lvl1pPr>
              <a:defRPr smtClean="0"/>
            </a:lvl1pPr>
          </a:lstStyle>
          <a:p>
            <a:pPr>
              <a:defRPr/>
            </a:pPr>
            <a:endParaRPr lang="es-AR"/>
          </a:p>
        </p:txBody>
      </p:sp>
      <p:sp>
        <p:nvSpPr>
          <p:cNvPr id="5" name="4 Marcador de número de diapositiva"/>
          <p:cNvSpPr>
            <a:spLocks noGrp="1"/>
          </p:cNvSpPr>
          <p:nvPr>
            <p:ph type="sldNum" sz="quarter" idx="12"/>
          </p:nvPr>
        </p:nvSpPr>
        <p:spPr>
          <a:xfrm>
            <a:off x="6553200" y="6245225"/>
            <a:ext cx="2133600" cy="476250"/>
          </a:xfrm>
        </p:spPr>
        <p:txBody>
          <a:bodyPr/>
          <a:lstStyle>
            <a:lvl1pPr>
              <a:defRPr smtClean="0"/>
            </a:lvl1pPr>
          </a:lstStyle>
          <a:p>
            <a:pPr>
              <a:defRPr/>
            </a:pPr>
            <a:fld id="{E6E1F236-DCFE-4698-8821-A656267FC6CE}" type="slidenum">
              <a:rPr lang="es-AR"/>
              <a:pPr>
                <a:defRPr/>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59CDBAF5-6131-4EB7-954B-02411D97F4D9}"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9B44275A-E8B4-4686-9F77-5C85308C13E9}"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C9D86FDE-E992-4FD8-87B2-B39B06FEDA56}"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Rectangle 11"/>
          <p:cNvSpPr>
            <a:spLocks noGrp="1" noChangeArrowheads="1"/>
          </p:cNvSpPr>
          <p:nvPr>
            <p:ph type="dt" sz="half" idx="10"/>
          </p:nvPr>
        </p:nvSpPr>
        <p:spPr>
          <a:ln/>
        </p:spPr>
        <p:txBody>
          <a:bodyPr/>
          <a:lstStyle>
            <a:lvl1pPr>
              <a:defRPr/>
            </a:lvl1pPr>
          </a:lstStyle>
          <a:p>
            <a:pPr>
              <a:defRPr/>
            </a:pPr>
            <a:endParaRPr lang="es-ES"/>
          </a:p>
        </p:txBody>
      </p:sp>
      <p:sp>
        <p:nvSpPr>
          <p:cNvPr id="8" name="Rectangle 12"/>
          <p:cNvSpPr>
            <a:spLocks noGrp="1" noChangeArrowheads="1"/>
          </p:cNvSpPr>
          <p:nvPr>
            <p:ph type="ftr" sz="quarter" idx="11"/>
          </p:nvPr>
        </p:nvSpPr>
        <p:spPr>
          <a:ln/>
        </p:spPr>
        <p:txBody>
          <a:bodyPr/>
          <a:lstStyle>
            <a:lvl1pPr>
              <a:defRPr/>
            </a:lvl1pPr>
          </a:lstStyle>
          <a:p>
            <a:pPr>
              <a:defRPr/>
            </a:pPr>
            <a:endParaRPr lang="es-ES"/>
          </a:p>
        </p:txBody>
      </p:sp>
      <p:sp>
        <p:nvSpPr>
          <p:cNvPr id="9" name="Rectangle 13"/>
          <p:cNvSpPr>
            <a:spLocks noGrp="1" noChangeArrowheads="1"/>
          </p:cNvSpPr>
          <p:nvPr>
            <p:ph type="sldNum" sz="quarter" idx="12"/>
          </p:nvPr>
        </p:nvSpPr>
        <p:spPr>
          <a:ln/>
        </p:spPr>
        <p:txBody>
          <a:bodyPr/>
          <a:lstStyle>
            <a:lvl1pPr>
              <a:defRPr/>
            </a:lvl1pPr>
          </a:lstStyle>
          <a:p>
            <a:pPr>
              <a:defRPr/>
            </a:pPr>
            <a:fld id="{A4C393C2-4190-427F-ABDB-B574A176DC62}"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Rectangle 11"/>
          <p:cNvSpPr>
            <a:spLocks noGrp="1" noChangeArrowheads="1"/>
          </p:cNvSpPr>
          <p:nvPr>
            <p:ph type="dt" sz="half" idx="10"/>
          </p:nvPr>
        </p:nvSpPr>
        <p:spPr>
          <a:ln/>
        </p:spPr>
        <p:txBody>
          <a:bodyPr/>
          <a:lstStyle>
            <a:lvl1pPr>
              <a:defRPr/>
            </a:lvl1pPr>
          </a:lstStyle>
          <a:p>
            <a:pPr>
              <a:defRPr/>
            </a:pPr>
            <a:endParaRPr lang="es-ES"/>
          </a:p>
        </p:txBody>
      </p:sp>
      <p:sp>
        <p:nvSpPr>
          <p:cNvPr id="4" name="Rectangle 12"/>
          <p:cNvSpPr>
            <a:spLocks noGrp="1" noChangeArrowheads="1"/>
          </p:cNvSpPr>
          <p:nvPr>
            <p:ph type="ftr" sz="quarter" idx="11"/>
          </p:nvPr>
        </p:nvSpPr>
        <p:spPr>
          <a:ln/>
        </p:spPr>
        <p:txBody>
          <a:bodyPr/>
          <a:lstStyle>
            <a:lvl1pPr>
              <a:defRPr/>
            </a:lvl1pPr>
          </a:lstStyle>
          <a:p>
            <a:pPr>
              <a:defRPr/>
            </a:pPr>
            <a:endParaRPr lang="es-ES"/>
          </a:p>
        </p:txBody>
      </p:sp>
      <p:sp>
        <p:nvSpPr>
          <p:cNvPr id="5" name="Rectangle 13"/>
          <p:cNvSpPr>
            <a:spLocks noGrp="1" noChangeArrowheads="1"/>
          </p:cNvSpPr>
          <p:nvPr>
            <p:ph type="sldNum" sz="quarter" idx="12"/>
          </p:nvPr>
        </p:nvSpPr>
        <p:spPr>
          <a:ln/>
        </p:spPr>
        <p:txBody>
          <a:bodyPr/>
          <a:lstStyle>
            <a:lvl1pPr>
              <a:defRPr/>
            </a:lvl1pPr>
          </a:lstStyle>
          <a:p>
            <a:pPr>
              <a:defRPr/>
            </a:pPr>
            <a:fld id="{7B01FD09-DAF9-4684-B884-20D9A4CC23E8}"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s-ES"/>
          </a:p>
        </p:txBody>
      </p:sp>
      <p:sp>
        <p:nvSpPr>
          <p:cNvPr id="3" name="Rectangle 12"/>
          <p:cNvSpPr>
            <a:spLocks noGrp="1" noChangeArrowheads="1"/>
          </p:cNvSpPr>
          <p:nvPr>
            <p:ph type="ftr" sz="quarter" idx="11"/>
          </p:nvPr>
        </p:nvSpPr>
        <p:spPr>
          <a:ln/>
        </p:spPr>
        <p:txBody>
          <a:bodyPr/>
          <a:lstStyle>
            <a:lvl1pPr>
              <a:defRPr/>
            </a:lvl1pPr>
          </a:lstStyle>
          <a:p>
            <a:pPr>
              <a:defRPr/>
            </a:pPr>
            <a:endParaRPr lang="es-ES"/>
          </a:p>
        </p:txBody>
      </p:sp>
      <p:sp>
        <p:nvSpPr>
          <p:cNvPr id="4" name="Rectangle 13"/>
          <p:cNvSpPr>
            <a:spLocks noGrp="1" noChangeArrowheads="1"/>
          </p:cNvSpPr>
          <p:nvPr>
            <p:ph type="sldNum" sz="quarter" idx="12"/>
          </p:nvPr>
        </p:nvSpPr>
        <p:spPr>
          <a:ln/>
        </p:spPr>
        <p:txBody>
          <a:bodyPr/>
          <a:lstStyle>
            <a:lvl1pPr>
              <a:defRPr/>
            </a:lvl1pPr>
          </a:lstStyle>
          <a:p>
            <a:pPr>
              <a:defRPr/>
            </a:pPr>
            <a:fld id="{4993A05D-75F8-4BA1-930F-9891202872A4}"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9E39F445-18D3-49B6-8B1C-07B79E4C3D7E}"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34F781CA-289D-463B-99F8-809153A014EF}"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es-AR" sz="2400"/>
          </a:p>
        </p:txBody>
      </p:sp>
      <p:sp>
        <p:nvSpPr>
          <p:cNvPr id="921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s-AR" sz="2400"/>
          </a:p>
        </p:txBody>
      </p:sp>
      <p:sp>
        <p:nvSpPr>
          <p:cNvPr id="922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es-AR" sz="2400"/>
          </a:p>
        </p:txBody>
      </p:sp>
      <p:sp>
        <p:nvSpPr>
          <p:cNvPr id="922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s-AR" sz="2400"/>
          </a:p>
        </p:txBody>
      </p:sp>
      <p:sp>
        <p:nvSpPr>
          <p:cNvPr id="922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s-AR" sz="2400"/>
          </a:p>
        </p:txBody>
      </p:sp>
      <p:sp>
        <p:nvSpPr>
          <p:cNvPr id="922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s-AR" sz="2400"/>
          </a:p>
        </p:txBody>
      </p:sp>
      <p:sp>
        <p:nvSpPr>
          <p:cNvPr id="922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s-AR" sz="2400"/>
          </a:p>
        </p:txBody>
      </p:sp>
      <p:sp>
        <p:nvSpPr>
          <p:cNvPr id="2057"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smtClean="0"/>
              <a:t>Haga clic para modificar el estilo de título del patrón</a:t>
            </a:r>
          </a:p>
        </p:txBody>
      </p:sp>
      <p:sp>
        <p:nvSpPr>
          <p:cNvPr id="2058"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9227"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endParaRPr lang="es-ES"/>
          </a:p>
        </p:txBody>
      </p:sp>
      <p:sp>
        <p:nvSpPr>
          <p:cNvPr id="9228"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vl1pPr>
          </a:lstStyle>
          <a:p>
            <a:pPr>
              <a:defRPr/>
            </a:pPr>
            <a:endParaRPr lang="es-ES"/>
          </a:p>
        </p:txBody>
      </p:sp>
      <p:sp>
        <p:nvSpPr>
          <p:cNvPr id="9229"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F2C5832B-EA9B-4A42-978A-6DF4A5736244}"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d@cema.edu.a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ctrTitle"/>
          </p:nvPr>
        </p:nvSpPr>
        <p:spPr>
          <a:xfrm>
            <a:off x="1066800" y="2206625"/>
            <a:ext cx="7316788" cy="3889375"/>
          </a:xfrm>
          <a:noFill/>
        </p:spPr>
        <p:txBody>
          <a:bodyPr/>
          <a:lstStyle/>
          <a:p>
            <a:pPr algn="ctr" eaLnBrk="1" hangingPunct="1"/>
            <a:r>
              <a:rPr lang="es-ES_tradnl" sz="3600" b="1" dirty="0" smtClean="0">
                <a:solidFill>
                  <a:schemeClr val="tx1"/>
                </a:solidFill>
                <a:latin typeface="Arial" charset="0"/>
              </a:rPr>
              <a:t>Taller de focalización de clientes y determinación de mercado objetivo</a:t>
            </a:r>
            <a:br>
              <a:rPr lang="es-ES_tradnl" sz="3600" b="1" dirty="0" smtClean="0">
                <a:solidFill>
                  <a:schemeClr val="tx1"/>
                </a:solidFill>
                <a:latin typeface="Arial" charset="0"/>
              </a:rPr>
            </a:br>
            <a:r>
              <a:rPr lang="es-ES_tradnl" sz="3600" b="1" dirty="0" smtClean="0">
                <a:solidFill>
                  <a:schemeClr val="tx1"/>
                </a:solidFill>
                <a:latin typeface="Arial" charset="0"/>
              </a:rPr>
              <a:t>Método PEMO</a:t>
            </a:r>
            <a:r>
              <a:rPr lang="es-ES_tradnl" sz="2400" b="1" dirty="0" smtClean="0">
                <a:solidFill>
                  <a:schemeClr val="tx1"/>
                </a:solidFill>
                <a:latin typeface="Arial" charset="0"/>
              </a:rPr>
              <a:t/>
            </a:r>
            <a:br>
              <a:rPr lang="es-ES_tradnl" sz="2400" b="1" dirty="0" smtClean="0">
                <a:solidFill>
                  <a:schemeClr val="tx1"/>
                </a:solidFill>
                <a:latin typeface="Arial" charset="0"/>
              </a:rPr>
            </a:br>
            <a:r>
              <a:rPr lang="es-ES_tradnl" sz="2400" b="1" dirty="0" smtClean="0">
                <a:solidFill>
                  <a:schemeClr val="tx1"/>
                </a:solidFill>
                <a:latin typeface="Arial" charset="0"/>
              </a:rPr>
              <a:t/>
            </a:r>
            <a:br>
              <a:rPr lang="es-ES_tradnl" sz="2400" b="1" dirty="0" smtClean="0">
                <a:solidFill>
                  <a:schemeClr val="tx1"/>
                </a:solidFill>
                <a:latin typeface="Arial" charset="0"/>
              </a:rPr>
            </a:br>
            <a:r>
              <a:rPr lang="es-ES_tradnl" sz="2400" b="1" dirty="0" smtClean="0">
                <a:solidFill>
                  <a:schemeClr val="tx1"/>
                </a:solidFill>
                <a:latin typeface="Arial" charset="0"/>
              </a:rPr>
              <a:t/>
            </a:r>
            <a:br>
              <a:rPr lang="es-ES_tradnl" sz="2400" b="1" dirty="0" smtClean="0">
                <a:solidFill>
                  <a:schemeClr val="tx1"/>
                </a:solidFill>
                <a:latin typeface="Arial" charset="0"/>
              </a:rPr>
            </a:br>
            <a:r>
              <a:rPr lang="es-ES_tradnl" sz="1800" b="1" dirty="0" smtClean="0">
                <a:solidFill>
                  <a:schemeClr val="tx1"/>
                </a:solidFill>
                <a:latin typeface="Arial" charset="0"/>
              </a:rPr>
              <a:t>José Pablo </a:t>
            </a:r>
            <a:r>
              <a:rPr lang="es-ES_tradnl" sz="1800" b="1" dirty="0" err="1" smtClean="0">
                <a:solidFill>
                  <a:schemeClr val="tx1"/>
                </a:solidFill>
                <a:latin typeface="Arial" charset="0"/>
              </a:rPr>
              <a:t>Dapena</a:t>
            </a:r>
            <a:r>
              <a:rPr lang="es-ES_tradnl" sz="1800" b="1" dirty="0" smtClean="0">
                <a:solidFill>
                  <a:schemeClr val="tx1"/>
                </a:solidFill>
                <a:latin typeface="Arial" charset="0"/>
              </a:rPr>
              <a:t/>
            </a:r>
            <a:br>
              <a:rPr lang="es-ES_tradnl" sz="1800" b="1" dirty="0" smtClean="0">
                <a:solidFill>
                  <a:schemeClr val="tx1"/>
                </a:solidFill>
                <a:latin typeface="Arial" charset="0"/>
              </a:rPr>
            </a:br>
            <a:r>
              <a:rPr lang="es-ES_tradnl" sz="1800" b="1" dirty="0" smtClean="0">
                <a:solidFill>
                  <a:schemeClr val="tx1"/>
                </a:solidFill>
                <a:latin typeface="Arial" charset="0"/>
                <a:hlinkClick r:id="rId2"/>
              </a:rPr>
              <a:t>jd@cema.edu.ar</a:t>
            </a:r>
            <a:r>
              <a:rPr lang="es-ES_tradnl" sz="1800" b="1" dirty="0" smtClean="0">
                <a:solidFill>
                  <a:schemeClr val="tx1"/>
                </a:solidFill>
                <a:latin typeface="Arial" charset="0"/>
              </a:rPr>
              <a:t/>
            </a:r>
            <a:br>
              <a:rPr lang="es-ES_tradnl" sz="1800" b="1" dirty="0" smtClean="0">
                <a:solidFill>
                  <a:schemeClr val="tx1"/>
                </a:solidFill>
                <a:latin typeface="Arial" charset="0"/>
              </a:rPr>
            </a:br>
            <a:r>
              <a:rPr lang="es-ES_tradnl" sz="1800" b="1" dirty="0" smtClean="0">
                <a:solidFill>
                  <a:schemeClr val="tx1"/>
                </a:solidFill>
                <a:latin typeface="Arial" charset="0"/>
              </a:rPr>
              <a:t/>
            </a:r>
            <a:br>
              <a:rPr lang="es-ES_tradnl" sz="1800" b="1" dirty="0" smtClean="0">
                <a:solidFill>
                  <a:schemeClr val="tx1"/>
                </a:solidFill>
                <a:latin typeface="Arial" charset="0"/>
              </a:rPr>
            </a:br>
            <a:endParaRPr lang="es-ES_tradnl" sz="1800" b="1" dirty="0" smtClean="0">
              <a:solidFill>
                <a:schemeClr val="tx1"/>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5 Marcador de número de diapositiva"/>
          <p:cNvSpPr>
            <a:spLocks noGrp="1"/>
          </p:cNvSpPr>
          <p:nvPr>
            <p:ph type="sldNum" sz="quarter" idx="12"/>
          </p:nvPr>
        </p:nvSpPr>
        <p:spPr>
          <a:noFill/>
        </p:spPr>
        <p:txBody>
          <a:bodyPr/>
          <a:lstStyle/>
          <a:p>
            <a:fld id="{2064FC7E-5574-4D7D-834A-D1A961D2EDD3}" type="slidenum">
              <a:rPr lang="es-ES"/>
              <a:pPr/>
              <a:t>10</a:t>
            </a:fld>
            <a:endParaRPr lang="es-ES"/>
          </a:p>
        </p:txBody>
      </p:sp>
      <p:sp>
        <p:nvSpPr>
          <p:cNvPr id="8195" name="Rectangle 2"/>
          <p:cNvSpPr>
            <a:spLocks noGrp="1" noChangeArrowheads="1"/>
          </p:cNvSpPr>
          <p:nvPr>
            <p:ph type="title"/>
          </p:nvPr>
        </p:nvSpPr>
        <p:spPr/>
        <p:txBody>
          <a:bodyPr/>
          <a:lstStyle/>
          <a:p>
            <a:pPr eaLnBrk="1" hangingPunct="1"/>
            <a:r>
              <a:rPr lang="es-ES_tradnl" smtClean="0"/>
              <a:t>Análisis de viabilidad</a:t>
            </a:r>
            <a:endParaRPr lang="en-US" smtClean="0"/>
          </a:p>
        </p:txBody>
      </p:sp>
      <p:sp>
        <p:nvSpPr>
          <p:cNvPr id="8196" name="Rectangle 3"/>
          <p:cNvSpPr>
            <a:spLocks noGrp="1" noChangeArrowheads="1"/>
          </p:cNvSpPr>
          <p:nvPr>
            <p:ph type="body" idx="1"/>
          </p:nvPr>
        </p:nvSpPr>
        <p:spPr/>
        <p:txBody>
          <a:bodyPr/>
          <a:lstStyle/>
          <a:p>
            <a:pPr eaLnBrk="1" hangingPunct="1"/>
            <a:endParaRPr lang="es-ES_tradnl" smtClean="0"/>
          </a:p>
          <a:p>
            <a:pPr eaLnBrk="1" hangingPunct="1"/>
            <a:r>
              <a:rPr lang="es-ES_tradnl" smtClean="0"/>
              <a:t>Propuesta de valor</a:t>
            </a:r>
          </a:p>
          <a:p>
            <a:pPr eaLnBrk="1" hangingPunct="1"/>
            <a:r>
              <a:rPr lang="es-ES_tradnl" smtClean="0"/>
              <a:t>Viabilidad comercial</a:t>
            </a:r>
          </a:p>
          <a:p>
            <a:pPr eaLnBrk="1" hangingPunct="1"/>
            <a:r>
              <a:rPr lang="es-ES_tradnl" smtClean="0"/>
              <a:t>Viabilidad operativa</a:t>
            </a:r>
          </a:p>
          <a:p>
            <a:pPr eaLnBrk="1" hangingPunct="1"/>
            <a:r>
              <a:rPr lang="es-ES_tradnl" smtClean="0"/>
              <a:t>Viabilidad financiera</a:t>
            </a:r>
          </a:p>
          <a:p>
            <a:pPr eaLnBrk="1" hangingPunct="1"/>
            <a:r>
              <a:rPr lang="es-ES_tradnl" smtClean="0"/>
              <a:t>Viabilidad regulatoria y legal</a:t>
            </a:r>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Marcador de número de diapositiva"/>
          <p:cNvSpPr>
            <a:spLocks noGrp="1"/>
          </p:cNvSpPr>
          <p:nvPr>
            <p:ph type="sldNum" sz="quarter" idx="12"/>
          </p:nvPr>
        </p:nvSpPr>
        <p:spPr>
          <a:noFill/>
        </p:spPr>
        <p:txBody>
          <a:bodyPr/>
          <a:lstStyle/>
          <a:p>
            <a:fld id="{301E6757-9153-4FFE-8D71-2176AD6EA72B}" type="slidenum">
              <a:rPr lang="es-ES"/>
              <a:pPr/>
              <a:t>11</a:t>
            </a:fld>
            <a:endParaRPr lang="es-ES"/>
          </a:p>
        </p:txBody>
      </p:sp>
      <p:sp>
        <p:nvSpPr>
          <p:cNvPr id="9219" name="Rectangle 2"/>
          <p:cNvSpPr>
            <a:spLocks noGrp="1" noChangeArrowheads="1"/>
          </p:cNvSpPr>
          <p:nvPr>
            <p:ph type="title"/>
          </p:nvPr>
        </p:nvSpPr>
        <p:spPr/>
        <p:txBody>
          <a:bodyPr/>
          <a:lstStyle/>
          <a:p>
            <a:pPr eaLnBrk="1" hangingPunct="1"/>
            <a:r>
              <a:rPr lang="es-ES_tradnl" smtClean="0"/>
              <a:t>Análisis de viabilidad</a:t>
            </a:r>
            <a:endParaRPr lang="en-US" smtClean="0"/>
          </a:p>
        </p:txBody>
      </p:sp>
      <p:sp>
        <p:nvSpPr>
          <p:cNvPr id="9220" name="Rectangle 3"/>
          <p:cNvSpPr>
            <a:spLocks noGrp="1" noChangeArrowheads="1"/>
          </p:cNvSpPr>
          <p:nvPr>
            <p:ph type="body" idx="1"/>
          </p:nvPr>
        </p:nvSpPr>
        <p:spPr/>
        <p:txBody>
          <a:bodyPr/>
          <a:lstStyle/>
          <a:p>
            <a:pPr eaLnBrk="1" hangingPunct="1"/>
            <a:endParaRPr lang="es-ES_tradnl" smtClean="0"/>
          </a:p>
          <a:p>
            <a:pPr eaLnBrk="1" hangingPunct="1"/>
            <a:r>
              <a:rPr lang="es-ES_tradnl" smtClean="0"/>
              <a:t>Propuesta de valor</a:t>
            </a:r>
          </a:p>
          <a:p>
            <a:pPr lvl="1" eaLnBrk="1" hangingPunct="1"/>
            <a:r>
              <a:rPr lang="es-ES_tradnl" smtClean="0"/>
              <a:t>Que necesidad no satisfecha satisface?</a:t>
            </a:r>
          </a:p>
          <a:p>
            <a:pPr lvl="1" eaLnBrk="1" hangingPunct="1"/>
            <a:r>
              <a:rPr lang="es-ES_tradnl" smtClean="0"/>
              <a:t>Lo hace a menor costo?</a:t>
            </a:r>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5 Marcador de número de diapositiva"/>
          <p:cNvSpPr>
            <a:spLocks noGrp="1"/>
          </p:cNvSpPr>
          <p:nvPr>
            <p:ph type="sldNum" sz="quarter" idx="12"/>
          </p:nvPr>
        </p:nvSpPr>
        <p:spPr>
          <a:noFill/>
        </p:spPr>
        <p:txBody>
          <a:bodyPr/>
          <a:lstStyle/>
          <a:p>
            <a:fld id="{2A1E0245-2997-402A-981C-D248EC1E33D7}" type="slidenum">
              <a:rPr lang="es-ES"/>
              <a:pPr/>
              <a:t>12</a:t>
            </a:fld>
            <a:endParaRPr lang="es-ES"/>
          </a:p>
        </p:txBody>
      </p:sp>
      <p:sp>
        <p:nvSpPr>
          <p:cNvPr id="10243" name="Rectangle 2"/>
          <p:cNvSpPr>
            <a:spLocks noGrp="1" noChangeArrowheads="1"/>
          </p:cNvSpPr>
          <p:nvPr>
            <p:ph type="title"/>
          </p:nvPr>
        </p:nvSpPr>
        <p:spPr/>
        <p:txBody>
          <a:bodyPr/>
          <a:lstStyle/>
          <a:p>
            <a:pPr eaLnBrk="1" hangingPunct="1"/>
            <a:r>
              <a:rPr lang="es-ES_tradnl" smtClean="0"/>
              <a:t>Análisis de viabilidad</a:t>
            </a:r>
            <a:endParaRPr lang="en-US" smtClean="0"/>
          </a:p>
        </p:txBody>
      </p:sp>
      <p:sp>
        <p:nvSpPr>
          <p:cNvPr id="10244" name="Rectangle 3"/>
          <p:cNvSpPr>
            <a:spLocks noGrp="1" noChangeArrowheads="1"/>
          </p:cNvSpPr>
          <p:nvPr>
            <p:ph type="body" idx="1"/>
          </p:nvPr>
        </p:nvSpPr>
        <p:spPr/>
        <p:txBody>
          <a:bodyPr/>
          <a:lstStyle/>
          <a:p>
            <a:pPr eaLnBrk="1" hangingPunct="1"/>
            <a:endParaRPr lang="es-ES_tradnl" smtClean="0"/>
          </a:p>
          <a:p>
            <a:pPr eaLnBrk="1" hangingPunct="1"/>
            <a:r>
              <a:rPr lang="es-ES_tradnl" smtClean="0"/>
              <a:t>Viabilidad comercial</a:t>
            </a:r>
          </a:p>
          <a:p>
            <a:pPr lvl="1" eaLnBrk="1" hangingPunct="1"/>
            <a:r>
              <a:rPr lang="es-ES_tradnl" smtClean="0"/>
              <a:t>Mercado</a:t>
            </a:r>
          </a:p>
          <a:p>
            <a:pPr lvl="1" eaLnBrk="1" hangingPunct="1"/>
            <a:r>
              <a:rPr lang="es-ES_tradnl" smtClean="0"/>
              <a:t>Precio</a:t>
            </a:r>
          </a:p>
          <a:p>
            <a:pPr lvl="1" eaLnBrk="1" hangingPunct="1"/>
            <a:r>
              <a:rPr lang="es-ES_tradnl" smtClean="0"/>
              <a:t>Clientes</a:t>
            </a:r>
          </a:p>
          <a:p>
            <a:pPr lvl="1" eaLnBrk="1" hangingPunct="1"/>
            <a:r>
              <a:rPr lang="es-ES_tradnl" smtClean="0"/>
              <a:t>Competencia</a:t>
            </a:r>
          </a:p>
          <a:p>
            <a:pPr lvl="1" eaLnBrk="1" hangingPunct="1"/>
            <a:r>
              <a:rPr lang="es-ES_tradnl" smtClean="0"/>
              <a:t>Canales</a:t>
            </a:r>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cstate="print"/>
          <a:srcRect/>
          <a:stretch>
            <a:fillRect/>
          </a:stretch>
        </p:blipFill>
        <p:spPr bwMode="auto">
          <a:xfrm>
            <a:off x="609600" y="1447800"/>
            <a:ext cx="8281988" cy="509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3 Marcador de pie de página"/>
          <p:cNvSpPr>
            <a:spLocks noGrp="1"/>
          </p:cNvSpPr>
          <p:nvPr>
            <p:ph type="ftr" sz="quarter" idx="11"/>
          </p:nvPr>
        </p:nvSpPr>
        <p:spPr>
          <a:xfrm>
            <a:off x="1258888" y="6381750"/>
            <a:ext cx="6408737" cy="476250"/>
          </a:xfrm>
          <a:noFill/>
        </p:spPr>
        <p:txBody>
          <a:bodyPr/>
          <a:lstStyle/>
          <a:p>
            <a:endParaRPr lang="es-AR">
              <a:solidFill>
                <a:schemeClr val="tx2"/>
              </a:solidFill>
            </a:endParaRPr>
          </a:p>
        </p:txBody>
      </p:sp>
      <p:sp>
        <p:nvSpPr>
          <p:cNvPr id="12291" name="Rectangle 4"/>
          <p:cNvSpPr>
            <a:spLocks noChangeArrowheads="1"/>
          </p:cNvSpPr>
          <p:nvPr/>
        </p:nvSpPr>
        <p:spPr bwMode="auto">
          <a:xfrm>
            <a:off x="0" y="0"/>
            <a:ext cx="9372600" cy="6858000"/>
          </a:xfrm>
          <a:prstGeom prst="rect">
            <a:avLst/>
          </a:prstGeom>
          <a:noFill/>
          <a:ln w="9525">
            <a:solidFill>
              <a:schemeClr val="tx1"/>
            </a:solidFill>
            <a:miter lim="800000"/>
            <a:headEnd/>
            <a:tailEnd/>
          </a:ln>
        </p:spPr>
        <p:txBody>
          <a:bodyPr wrap="none" anchor="ctr"/>
          <a:lstStyle/>
          <a:p>
            <a:endParaRPr lang="es-AR"/>
          </a:p>
        </p:txBody>
      </p:sp>
      <p:sp>
        <p:nvSpPr>
          <p:cNvPr id="12292" name="Text Box 11"/>
          <p:cNvSpPr txBox="1">
            <a:spLocks noChangeArrowheads="1"/>
          </p:cNvSpPr>
          <p:nvPr/>
        </p:nvSpPr>
        <p:spPr bwMode="auto">
          <a:xfrm>
            <a:off x="0" y="0"/>
            <a:ext cx="9144000" cy="944563"/>
          </a:xfrm>
          <a:prstGeom prst="rect">
            <a:avLst/>
          </a:prstGeom>
          <a:noFill/>
          <a:ln w="9525" algn="ctr">
            <a:noFill/>
            <a:miter lim="800000"/>
            <a:headEnd/>
            <a:tailEnd/>
          </a:ln>
        </p:spPr>
        <p:txBody>
          <a:bodyPr>
            <a:spAutoFit/>
          </a:bodyPr>
          <a:lstStyle/>
          <a:p>
            <a:endParaRPr lang="es-AR">
              <a:solidFill>
                <a:srgbClr val="CC0000"/>
              </a:solidFill>
            </a:endParaRPr>
          </a:p>
          <a:p>
            <a:endParaRPr lang="es-ES" sz="3200">
              <a:solidFill>
                <a:srgbClr val="CC0000"/>
              </a:solidFill>
            </a:endParaRPr>
          </a:p>
        </p:txBody>
      </p:sp>
      <p:grpSp>
        <p:nvGrpSpPr>
          <p:cNvPr id="12293" name="Group 11"/>
          <p:cNvGrpSpPr>
            <a:grpSpLocks/>
          </p:cNvGrpSpPr>
          <p:nvPr/>
        </p:nvGrpSpPr>
        <p:grpSpPr bwMode="auto">
          <a:xfrm>
            <a:off x="611188" y="2633663"/>
            <a:ext cx="7696200" cy="1295400"/>
            <a:chOff x="288" y="1085"/>
            <a:chExt cx="4848" cy="816"/>
          </a:xfrm>
        </p:grpSpPr>
        <p:sp>
          <p:nvSpPr>
            <p:cNvPr id="12294" name="Text Box 15"/>
            <p:cNvSpPr txBox="1">
              <a:spLocks noChangeArrowheads="1"/>
            </p:cNvSpPr>
            <p:nvPr/>
          </p:nvSpPr>
          <p:spPr bwMode="auto">
            <a:xfrm>
              <a:off x="624" y="1325"/>
              <a:ext cx="1092" cy="291"/>
            </a:xfrm>
            <a:prstGeom prst="rect">
              <a:avLst/>
            </a:prstGeom>
            <a:noFill/>
            <a:ln w="9525">
              <a:noFill/>
              <a:miter lim="800000"/>
              <a:headEnd/>
              <a:tailEnd/>
            </a:ln>
          </p:spPr>
          <p:txBody>
            <a:bodyPr>
              <a:spAutoFit/>
            </a:bodyPr>
            <a:lstStyle/>
            <a:p>
              <a:pPr algn="ctr">
                <a:spcBef>
                  <a:spcPct val="50000"/>
                </a:spcBef>
              </a:pPr>
              <a:r>
                <a:rPr lang="en-US" b="1">
                  <a:solidFill>
                    <a:schemeClr val="accent1"/>
                  </a:solidFill>
                  <a:latin typeface="Calibri" pitchFamily="34" charset="0"/>
                </a:rPr>
                <a:t>VENTAS</a:t>
              </a:r>
            </a:p>
          </p:txBody>
        </p:sp>
        <p:sp>
          <p:nvSpPr>
            <p:cNvPr id="12295" name="Rectangle 16"/>
            <p:cNvSpPr>
              <a:spLocks noChangeArrowheads="1"/>
            </p:cNvSpPr>
            <p:nvPr/>
          </p:nvSpPr>
          <p:spPr bwMode="auto">
            <a:xfrm>
              <a:off x="2976" y="1325"/>
              <a:ext cx="2160" cy="480"/>
            </a:xfrm>
            <a:prstGeom prst="rect">
              <a:avLst/>
            </a:prstGeom>
            <a:gradFill rotWithShape="0">
              <a:gsLst>
                <a:gs pos="0">
                  <a:srgbClr val="FFFF99"/>
                </a:gs>
                <a:gs pos="50000">
                  <a:srgbClr val="FFFFFF"/>
                </a:gs>
                <a:gs pos="100000">
                  <a:srgbClr val="FFFF99"/>
                </a:gs>
              </a:gsLst>
              <a:lin ang="5400000" scaled="1"/>
            </a:gradFill>
            <a:ln w="9525">
              <a:noFill/>
              <a:miter lim="800000"/>
              <a:headEnd/>
              <a:tailEnd/>
            </a:ln>
          </p:spPr>
          <p:txBody>
            <a:bodyPr wrap="none" anchor="ctr"/>
            <a:lstStyle/>
            <a:p>
              <a:r>
                <a:rPr lang="en-US" b="1">
                  <a:latin typeface="Calibri" pitchFamily="34" charset="0"/>
                </a:rPr>
                <a:t>COSTOS OPERATIVOS</a:t>
              </a:r>
            </a:p>
          </p:txBody>
        </p:sp>
        <p:sp>
          <p:nvSpPr>
            <p:cNvPr id="12296" name="AutoShape 18"/>
            <p:cNvSpPr>
              <a:spLocks noChangeArrowheads="1"/>
            </p:cNvSpPr>
            <p:nvPr/>
          </p:nvSpPr>
          <p:spPr bwMode="auto">
            <a:xfrm rot="10800000">
              <a:off x="2208" y="1373"/>
              <a:ext cx="432" cy="288"/>
            </a:xfrm>
            <a:prstGeom prst="rightArrow">
              <a:avLst>
                <a:gd name="adj1" fmla="val 50000"/>
                <a:gd name="adj2" fmla="val 37500"/>
              </a:avLst>
            </a:prstGeom>
            <a:solidFill>
              <a:srgbClr val="FF0000"/>
            </a:solidFill>
            <a:ln w="9525">
              <a:noFill/>
              <a:miter lim="800000"/>
              <a:headEnd/>
              <a:tailEnd/>
            </a:ln>
          </p:spPr>
          <p:txBody>
            <a:bodyPr wrap="none" anchor="ctr"/>
            <a:lstStyle/>
            <a:p>
              <a:endParaRPr lang="es-AR"/>
            </a:p>
          </p:txBody>
        </p:sp>
        <p:sp>
          <p:nvSpPr>
            <p:cNvPr id="12297" name="Oval 20"/>
            <p:cNvSpPr>
              <a:spLocks noChangeArrowheads="1"/>
            </p:cNvSpPr>
            <p:nvPr/>
          </p:nvSpPr>
          <p:spPr bwMode="auto">
            <a:xfrm>
              <a:off x="288" y="1085"/>
              <a:ext cx="1824" cy="816"/>
            </a:xfrm>
            <a:prstGeom prst="ellipse">
              <a:avLst/>
            </a:prstGeom>
            <a:noFill/>
            <a:ln w="41275">
              <a:solidFill>
                <a:srgbClr val="CC99FF"/>
              </a:solidFill>
              <a:round/>
              <a:headEnd/>
              <a:tailEnd/>
            </a:ln>
          </p:spPr>
          <p:txBody>
            <a:bodyPr wrap="none" anchor="ctr"/>
            <a:lstStyle/>
            <a:p>
              <a:endParaRPr lang="es-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5 Marcador de número de diapositiva"/>
          <p:cNvSpPr>
            <a:spLocks noGrp="1"/>
          </p:cNvSpPr>
          <p:nvPr>
            <p:ph type="sldNum" sz="quarter" idx="12"/>
          </p:nvPr>
        </p:nvSpPr>
        <p:spPr>
          <a:noFill/>
        </p:spPr>
        <p:txBody>
          <a:bodyPr/>
          <a:lstStyle/>
          <a:p>
            <a:fld id="{986D7609-FF62-493F-A776-E87BA7444927}" type="slidenum">
              <a:rPr lang="es-ES"/>
              <a:pPr/>
              <a:t>15</a:t>
            </a:fld>
            <a:endParaRPr lang="es-ES"/>
          </a:p>
        </p:txBody>
      </p:sp>
      <p:sp>
        <p:nvSpPr>
          <p:cNvPr id="13315" name="Rectangle 2"/>
          <p:cNvSpPr>
            <a:spLocks noGrp="1" noChangeArrowheads="1"/>
          </p:cNvSpPr>
          <p:nvPr>
            <p:ph type="title"/>
          </p:nvPr>
        </p:nvSpPr>
        <p:spPr/>
        <p:txBody>
          <a:bodyPr/>
          <a:lstStyle/>
          <a:p>
            <a:pPr eaLnBrk="1" hangingPunct="1"/>
            <a:r>
              <a:rPr lang="es-ES_tradnl" smtClean="0"/>
              <a:t>Análisis de viabilidad</a:t>
            </a:r>
            <a:endParaRPr lang="en-US" smtClean="0"/>
          </a:p>
        </p:txBody>
      </p:sp>
      <p:sp>
        <p:nvSpPr>
          <p:cNvPr id="13316" name="Rectangle 3"/>
          <p:cNvSpPr>
            <a:spLocks noGrp="1" noChangeArrowheads="1"/>
          </p:cNvSpPr>
          <p:nvPr>
            <p:ph type="body" idx="1"/>
          </p:nvPr>
        </p:nvSpPr>
        <p:spPr/>
        <p:txBody>
          <a:bodyPr/>
          <a:lstStyle/>
          <a:p>
            <a:pPr eaLnBrk="1" hangingPunct="1"/>
            <a:endParaRPr lang="es-ES_tradnl" smtClean="0"/>
          </a:p>
          <a:p>
            <a:pPr eaLnBrk="1" hangingPunct="1"/>
            <a:r>
              <a:rPr lang="es-ES_tradnl" smtClean="0"/>
              <a:t>Viabilidad operativa</a:t>
            </a:r>
          </a:p>
          <a:p>
            <a:pPr lvl="1" eaLnBrk="1" hangingPunct="1"/>
            <a:r>
              <a:rPr lang="es-ES_tradnl" smtClean="0"/>
              <a:t>Procesos</a:t>
            </a:r>
          </a:p>
          <a:p>
            <a:pPr lvl="1" eaLnBrk="1" hangingPunct="1"/>
            <a:r>
              <a:rPr lang="es-ES_tradnl" smtClean="0"/>
              <a:t>Recursos necesarios</a:t>
            </a:r>
          </a:p>
          <a:p>
            <a:pPr lvl="1" eaLnBrk="1" hangingPunct="1"/>
            <a:r>
              <a:rPr lang="es-ES_tradnl" smtClean="0"/>
              <a:t>Proveedores</a:t>
            </a:r>
          </a:p>
          <a:p>
            <a:pPr lvl="1" eaLnBrk="1" hangingPunct="1"/>
            <a:r>
              <a:rPr lang="es-ES_tradnl" smtClean="0"/>
              <a:t>Lay out de planta y proceso productivo</a:t>
            </a:r>
          </a:p>
          <a:p>
            <a:pPr lvl="1" eaLnBrk="1" hangingPunct="1"/>
            <a:r>
              <a:rPr lang="es-ES_tradnl" smtClean="0"/>
              <a:t>Equipo experiencia y tamaño</a:t>
            </a:r>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5 Marcador de número de diapositiva"/>
          <p:cNvSpPr>
            <a:spLocks noGrp="1"/>
          </p:cNvSpPr>
          <p:nvPr>
            <p:ph type="sldNum" sz="quarter" idx="12"/>
          </p:nvPr>
        </p:nvSpPr>
        <p:spPr>
          <a:noFill/>
        </p:spPr>
        <p:txBody>
          <a:bodyPr/>
          <a:lstStyle/>
          <a:p>
            <a:fld id="{D63B8F79-D414-4AAC-9A05-ABEE09DCB347}" type="slidenum">
              <a:rPr lang="es-ES"/>
              <a:pPr/>
              <a:t>16</a:t>
            </a:fld>
            <a:endParaRPr lang="es-ES"/>
          </a:p>
        </p:txBody>
      </p:sp>
      <p:sp>
        <p:nvSpPr>
          <p:cNvPr id="14339" name="Rectangle 2"/>
          <p:cNvSpPr>
            <a:spLocks noGrp="1" noChangeArrowheads="1"/>
          </p:cNvSpPr>
          <p:nvPr>
            <p:ph type="title"/>
          </p:nvPr>
        </p:nvSpPr>
        <p:spPr/>
        <p:txBody>
          <a:bodyPr/>
          <a:lstStyle/>
          <a:p>
            <a:pPr eaLnBrk="1" hangingPunct="1"/>
            <a:r>
              <a:rPr lang="es-ES_tradnl" smtClean="0"/>
              <a:t>Análisis de viabilidad</a:t>
            </a:r>
            <a:endParaRPr lang="en-US" smtClean="0"/>
          </a:p>
        </p:txBody>
      </p:sp>
      <p:sp>
        <p:nvSpPr>
          <p:cNvPr id="14340" name="Rectangle 3"/>
          <p:cNvSpPr>
            <a:spLocks noGrp="1" noChangeArrowheads="1"/>
          </p:cNvSpPr>
          <p:nvPr>
            <p:ph type="body" idx="1"/>
          </p:nvPr>
        </p:nvSpPr>
        <p:spPr/>
        <p:txBody>
          <a:bodyPr/>
          <a:lstStyle/>
          <a:p>
            <a:pPr eaLnBrk="1" hangingPunct="1"/>
            <a:endParaRPr lang="es-ES_tradnl" smtClean="0"/>
          </a:p>
          <a:p>
            <a:pPr eaLnBrk="1" hangingPunct="1"/>
            <a:r>
              <a:rPr lang="es-ES_tradnl" smtClean="0"/>
              <a:t>Viabilidad financiera</a:t>
            </a:r>
          </a:p>
          <a:p>
            <a:pPr lvl="1" eaLnBrk="1" hangingPunct="1"/>
            <a:r>
              <a:rPr lang="es-ES_tradnl" smtClean="0"/>
              <a:t>Ingresos</a:t>
            </a:r>
          </a:p>
          <a:p>
            <a:pPr lvl="1" eaLnBrk="1" hangingPunct="1"/>
            <a:r>
              <a:rPr lang="es-ES_tradnl" smtClean="0"/>
              <a:t>Gastos Fijos</a:t>
            </a:r>
          </a:p>
          <a:p>
            <a:pPr lvl="1" eaLnBrk="1" hangingPunct="1"/>
            <a:r>
              <a:rPr lang="es-ES_tradnl" smtClean="0"/>
              <a:t>Gastos variables</a:t>
            </a:r>
          </a:p>
          <a:p>
            <a:pPr lvl="1" eaLnBrk="1" hangingPunct="1"/>
            <a:r>
              <a:rPr lang="es-ES_tradnl" smtClean="0"/>
              <a:t>Inversión inicial y necesidades adicionales</a:t>
            </a:r>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57200" y="228600"/>
            <a:ext cx="8458200" cy="609600"/>
          </a:xfrm>
          <a:prstGeom prst="rect">
            <a:avLst/>
          </a:prstGeom>
          <a:solidFill>
            <a:srgbClr val="FF5050"/>
          </a:solidFill>
          <a:ln w="9525">
            <a:noFill/>
            <a:miter lim="800000"/>
            <a:headEnd/>
            <a:tailEnd/>
          </a:ln>
        </p:spPr>
        <p:txBody>
          <a:bodyPr wrap="none" anchor="ctr"/>
          <a:lstStyle/>
          <a:p>
            <a:pPr algn="ctr"/>
            <a:endParaRPr lang="es-AR">
              <a:latin typeface="Arial" charset="0"/>
            </a:endParaRPr>
          </a:p>
        </p:txBody>
      </p:sp>
      <p:sp>
        <p:nvSpPr>
          <p:cNvPr id="344067" name="Text Box 3"/>
          <p:cNvSpPr txBox="1">
            <a:spLocks noChangeArrowheads="1"/>
          </p:cNvSpPr>
          <p:nvPr/>
        </p:nvSpPr>
        <p:spPr bwMode="auto">
          <a:xfrm>
            <a:off x="609600" y="228600"/>
            <a:ext cx="8229600" cy="946150"/>
          </a:xfrm>
          <a:prstGeom prst="rect">
            <a:avLst/>
          </a:prstGeom>
          <a:noFill/>
          <a:ln w="9525">
            <a:noFill/>
            <a:miter lim="800000"/>
            <a:headEnd/>
            <a:tailEnd/>
          </a:ln>
        </p:spPr>
        <p:txBody>
          <a:bodyPr>
            <a:spAutoFit/>
          </a:bodyPr>
          <a:lstStyle/>
          <a:p>
            <a:r>
              <a:rPr lang="es-ES_tradnl" b="1">
                <a:solidFill>
                  <a:srgbClr val="FFFFFF"/>
                </a:solidFill>
                <a:latin typeface="Arial" charset="0"/>
              </a:rPr>
              <a:t>VENTAS Y COSTOS</a:t>
            </a:r>
          </a:p>
          <a:p>
            <a:endParaRPr lang="es-ES_tradnl" b="1">
              <a:solidFill>
                <a:srgbClr val="FFFFFF"/>
              </a:solidFill>
              <a:latin typeface="Arial" charset="0"/>
            </a:endParaRPr>
          </a:p>
        </p:txBody>
      </p:sp>
      <p:sp>
        <p:nvSpPr>
          <p:cNvPr id="15364" name="Rectangle 4"/>
          <p:cNvSpPr>
            <a:spLocks noChangeArrowheads="1"/>
          </p:cNvSpPr>
          <p:nvPr/>
        </p:nvSpPr>
        <p:spPr bwMode="auto">
          <a:xfrm>
            <a:off x="2749550" y="2362200"/>
            <a:ext cx="908050" cy="4114800"/>
          </a:xfrm>
          <a:prstGeom prst="rect">
            <a:avLst/>
          </a:prstGeom>
          <a:gradFill rotWithShape="0">
            <a:gsLst>
              <a:gs pos="0">
                <a:srgbClr val="FF7C80"/>
              </a:gs>
              <a:gs pos="50000">
                <a:srgbClr val="76393B"/>
              </a:gs>
              <a:gs pos="100000">
                <a:srgbClr val="FF7C80"/>
              </a:gs>
            </a:gsLst>
            <a:lin ang="5400000" scaled="1"/>
          </a:gradFill>
          <a:ln w="9525">
            <a:noFill/>
            <a:miter lim="800000"/>
            <a:headEnd/>
            <a:tailEnd/>
          </a:ln>
        </p:spPr>
        <p:txBody>
          <a:bodyPr wrap="none" anchor="ctr"/>
          <a:lstStyle/>
          <a:p>
            <a:endParaRPr lang="es-AR"/>
          </a:p>
        </p:txBody>
      </p:sp>
      <p:sp>
        <p:nvSpPr>
          <p:cNvPr id="15365" name="Rectangle 5"/>
          <p:cNvSpPr>
            <a:spLocks noChangeArrowheads="1"/>
          </p:cNvSpPr>
          <p:nvPr/>
        </p:nvSpPr>
        <p:spPr bwMode="auto">
          <a:xfrm>
            <a:off x="5029200" y="4267200"/>
            <a:ext cx="908050" cy="609600"/>
          </a:xfrm>
          <a:prstGeom prst="rect">
            <a:avLst/>
          </a:prstGeom>
          <a:gradFill rotWithShape="0">
            <a:gsLst>
              <a:gs pos="0">
                <a:srgbClr val="33CCCC"/>
              </a:gs>
              <a:gs pos="50000">
                <a:srgbClr val="185E5E"/>
              </a:gs>
              <a:gs pos="100000">
                <a:srgbClr val="33CCCC"/>
              </a:gs>
            </a:gsLst>
            <a:lin ang="5400000" scaled="1"/>
          </a:gradFill>
          <a:ln w="9525">
            <a:noFill/>
            <a:miter lim="800000"/>
            <a:headEnd/>
            <a:tailEnd/>
          </a:ln>
        </p:spPr>
        <p:txBody>
          <a:bodyPr wrap="none" anchor="ctr"/>
          <a:lstStyle/>
          <a:p>
            <a:endParaRPr lang="es-AR"/>
          </a:p>
        </p:txBody>
      </p:sp>
      <p:sp>
        <p:nvSpPr>
          <p:cNvPr id="15366" name="AutoShape 6"/>
          <p:cNvSpPr>
            <a:spLocks/>
          </p:cNvSpPr>
          <p:nvPr/>
        </p:nvSpPr>
        <p:spPr bwMode="auto">
          <a:xfrm>
            <a:off x="5943600" y="2362200"/>
            <a:ext cx="457200" cy="1905000"/>
          </a:xfrm>
          <a:prstGeom prst="rightBrace">
            <a:avLst>
              <a:gd name="adj1" fmla="val 34722"/>
              <a:gd name="adj2" fmla="val 50000"/>
            </a:avLst>
          </a:prstGeom>
          <a:noFill/>
          <a:ln w="28575">
            <a:solidFill>
              <a:schemeClr val="hlink"/>
            </a:solidFill>
            <a:round/>
            <a:headEnd/>
            <a:tailEnd/>
          </a:ln>
        </p:spPr>
        <p:txBody>
          <a:bodyPr wrap="none" anchor="ctr"/>
          <a:lstStyle/>
          <a:p>
            <a:endParaRPr lang="es-AR"/>
          </a:p>
        </p:txBody>
      </p:sp>
      <p:sp>
        <p:nvSpPr>
          <p:cNvPr id="15367" name="AutoShape 7"/>
          <p:cNvSpPr>
            <a:spLocks/>
          </p:cNvSpPr>
          <p:nvPr/>
        </p:nvSpPr>
        <p:spPr bwMode="auto">
          <a:xfrm>
            <a:off x="2057400" y="2362200"/>
            <a:ext cx="457200" cy="4038600"/>
          </a:xfrm>
          <a:prstGeom prst="leftBrace">
            <a:avLst>
              <a:gd name="adj1" fmla="val 73611"/>
              <a:gd name="adj2" fmla="val 50000"/>
            </a:avLst>
          </a:prstGeom>
          <a:noFill/>
          <a:ln w="28575">
            <a:solidFill>
              <a:srgbClr val="FF5050"/>
            </a:solidFill>
            <a:round/>
            <a:headEnd/>
            <a:tailEnd/>
          </a:ln>
        </p:spPr>
        <p:txBody>
          <a:bodyPr wrap="none" anchor="ctr"/>
          <a:lstStyle/>
          <a:p>
            <a:endParaRPr lang="es-AR"/>
          </a:p>
        </p:txBody>
      </p:sp>
      <p:sp>
        <p:nvSpPr>
          <p:cNvPr id="15368" name="Text Box 8"/>
          <p:cNvSpPr txBox="1">
            <a:spLocks noChangeArrowheads="1"/>
          </p:cNvSpPr>
          <p:nvPr/>
        </p:nvSpPr>
        <p:spPr bwMode="auto">
          <a:xfrm>
            <a:off x="228600" y="4267200"/>
            <a:ext cx="1733550" cy="366713"/>
          </a:xfrm>
          <a:prstGeom prst="rect">
            <a:avLst/>
          </a:prstGeom>
          <a:noFill/>
          <a:ln w="9525">
            <a:noFill/>
            <a:miter lim="800000"/>
            <a:headEnd/>
            <a:tailEnd/>
          </a:ln>
        </p:spPr>
        <p:txBody>
          <a:bodyPr>
            <a:spAutoFit/>
          </a:bodyPr>
          <a:lstStyle/>
          <a:p>
            <a:pPr algn="ctr">
              <a:spcBef>
                <a:spcPct val="50000"/>
              </a:spcBef>
            </a:pPr>
            <a:r>
              <a:rPr lang="en-US" sz="1800" b="1">
                <a:solidFill>
                  <a:schemeClr val="accent1"/>
                </a:solidFill>
                <a:latin typeface="Arial" charset="0"/>
              </a:rPr>
              <a:t>VENTAS</a:t>
            </a:r>
          </a:p>
        </p:txBody>
      </p:sp>
      <p:sp>
        <p:nvSpPr>
          <p:cNvPr id="15369" name="Rectangle 9"/>
          <p:cNvSpPr>
            <a:spLocks noChangeArrowheads="1"/>
          </p:cNvSpPr>
          <p:nvPr/>
        </p:nvSpPr>
        <p:spPr bwMode="auto">
          <a:xfrm>
            <a:off x="5035550" y="4876800"/>
            <a:ext cx="908050" cy="1600200"/>
          </a:xfrm>
          <a:prstGeom prst="rect">
            <a:avLst/>
          </a:prstGeom>
          <a:gradFill rotWithShape="0">
            <a:gsLst>
              <a:gs pos="0">
                <a:srgbClr val="333399"/>
              </a:gs>
              <a:gs pos="50000">
                <a:srgbClr val="FFFFFF"/>
              </a:gs>
              <a:gs pos="100000">
                <a:srgbClr val="333399"/>
              </a:gs>
            </a:gsLst>
            <a:lin ang="5400000" scaled="1"/>
          </a:gradFill>
          <a:ln w="9525">
            <a:noFill/>
            <a:miter lim="800000"/>
            <a:headEnd/>
            <a:tailEnd/>
          </a:ln>
        </p:spPr>
        <p:txBody>
          <a:bodyPr wrap="none" anchor="ctr"/>
          <a:lstStyle/>
          <a:p>
            <a:endParaRPr lang="es-AR"/>
          </a:p>
        </p:txBody>
      </p:sp>
      <p:sp>
        <p:nvSpPr>
          <p:cNvPr id="15370" name="Rectangle 10"/>
          <p:cNvSpPr>
            <a:spLocks noChangeArrowheads="1"/>
          </p:cNvSpPr>
          <p:nvPr/>
        </p:nvSpPr>
        <p:spPr bwMode="auto">
          <a:xfrm>
            <a:off x="5035550" y="2362200"/>
            <a:ext cx="908050" cy="1905000"/>
          </a:xfrm>
          <a:prstGeom prst="rect">
            <a:avLst/>
          </a:prstGeom>
          <a:gradFill rotWithShape="0">
            <a:gsLst>
              <a:gs pos="0">
                <a:srgbClr val="FFFF99"/>
              </a:gs>
              <a:gs pos="50000">
                <a:srgbClr val="FFFFFF"/>
              </a:gs>
              <a:gs pos="100000">
                <a:srgbClr val="FFFF99"/>
              </a:gs>
            </a:gsLst>
            <a:lin ang="5400000" scaled="1"/>
          </a:gradFill>
          <a:ln w="9525">
            <a:noFill/>
            <a:miter lim="800000"/>
            <a:headEnd/>
            <a:tailEnd/>
          </a:ln>
        </p:spPr>
        <p:txBody>
          <a:bodyPr wrap="none" anchor="ctr"/>
          <a:lstStyle/>
          <a:p>
            <a:endParaRPr lang="es-AR"/>
          </a:p>
        </p:txBody>
      </p:sp>
      <p:sp>
        <p:nvSpPr>
          <p:cNvPr id="15371" name="Text Box 11"/>
          <p:cNvSpPr txBox="1">
            <a:spLocks noChangeArrowheads="1"/>
          </p:cNvSpPr>
          <p:nvPr/>
        </p:nvSpPr>
        <p:spPr bwMode="auto">
          <a:xfrm>
            <a:off x="6477000" y="2819400"/>
            <a:ext cx="1981200" cy="641350"/>
          </a:xfrm>
          <a:prstGeom prst="rect">
            <a:avLst/>
          </a:prstGeom>
          <a:noFill/>
          <a:ln w="9525">
            <a:noFill/>
            <a:miter lim="800000"/>
            <a:headEnd/>
            <a:tailEnd/>
          </a:ln>
        </p:spPr>
        <p:txBody>
          <a:bodyPr>
            <a:spAutoFit/>
          </a:bodyPr>
          <a:lstStyle/>
          <a:p>
            <a:pPr algn="ctr">
              <a:spcBef>
                <a:spcPct val="50000"/>
              </a:spcBef>
            </a:pPr>
            <a:r>
              <a:rPr lang="en-US" sz="1800" b="1">
                <a:solidFill>
                  <a:srgbClr val="FF0066"/>
                </a:solidFill>
                <a:latin typeface="Arial" charset="0"/>
              </a:rPr>
              <a:t>COSTOS OPERATIVOS</a:t>
            </a:r>
          </a:p>
        </p:txBody>
      </p:sp>
      <p:sp>
        <p:nvSpPr>
          <p:cNvPr id="15372" name="AutoShape 12"/>
          <p:cNvSpPr>
            <a:spLocks/>
          </p:cNvSpPr>
          <p:nvPr/>
        </p:nvSpPr>
        <p:spPr bwMode="auto">
          <a:xfrm>
            <a:off x="5943600" y="5029200"/>
            <a:ext cx="457200" cy="1447800"/>
          </a:xfrm>
          <a:prstGeom prst="rightBrace">
            <a:avLst>
              <a:gd name="adj1" fmla="val 26389"/>
              <a:gd name="adj2" fmla="val 50000"/>
            </a:avLst>
          </a:prstGeom>
          <a:noFill/>
          <a:ln w="28575">
            <a:solidFill>
              <a:schemeClr val="hlink"/>
            </a:solidFill>
            <a:round/>
            <a:headEnd/>
            <a:tailEnd/>
          </a:ln>
        </p:spPr>
        <p:txBody>
          <a:bodyPr wrap="none" anchor="ctr"/>
          <a:lstStyle/>
          <a:p>
            <a:endParaRPr lang="es-AR"/>
          </a:p>
        </p:txBody>
      </p:sp>
      <p:sp>
        <p:nvSpPr>
          <p:cNvPr id="15373" name="Text Box 13"/>
          <p:cNvSpPr txBox="1">
            <a:spLocks noChangeArrowheads="1"/>
          </p:cNvSpPr>
          <p:nvPr/>
        </p:nvSpPr>
        <p:spPr bwMode="auto">
          <a:xfrm>
            <a:off x="6477000" y="5454650"/>
            <a:ext cx="1981200" cy="641350"/>
          </a:xfrm>
          <a:prstGeom prst="rect">
            <a:avLst/>
          </a:prstGeom>
          <a:noFill/>
          <a:ln w="9525">
            <a:noFill/>
            <a:miter lim="800000"/>
            <a:headEnd/>
            <a:tailEnd/>
          </a:ln>
        </p:spPr>
        <p:txBody>
          <a:bodyPr>
            <a:spAutoFit/>
          </a:bodyPr>
          <a:lstStyle/>
          <a:p>
            <a:pPr algn="ctr">
              <a:spcBef>
                <a:spcPct val="50000"/>
              </a:spcBef>
            </a:pPr>
            <a:r>
              <a:rPr lang="en-US" sz="1800" b="1">
                <a:solidFill>
                  <a:srgbClr val="0066CC"/>
                </a:solidFill>
                <a:latin typeface="Arial" charset="0"/>
              </a:rPr>
              <a:t>COSTOS FINANCIEROS</a:t>
            </a:r>
          </a:p>
        </p:txBody>
      </p:sp>
      <p:sp>
        <p:nvSpPr>
          <p:cNvPr id="15374" name="Rectangle 14"/>
          <p:cNvSpPr>
            <a:spLocks noChangeArrowheads="1"/>
          </p:cNvSpPr>
          <p:nvPr/>
        </p:nvSpPr>
        <p:spPr bwMode="auto">
          <a:xfrm>
            <a:off x="3570288" y="4038600"/>
            <a:ext cx="849312" cy="519113"/>
          </a:xfrm>
          <a:prstGeom prst="rect">
            <a:avLst/>
          </a:prstGeom>
          <a:noFill/>
          <a:ln w="9525">
            <a:noFill/>
            <a:miter lim="800000"/>
            <a:headEnd/>
            <a:tailEnd/>
          </a:ln>
        </p:spPr>
        <p:txBody>
          <a:bodyPr wrap="none">
            <a:spAutoFit/>
          </a:bodyPr>
          <a:lstStyle/>
          <a:p>
            <a:pPr lvl="1" algn="ctr"/>
            <a:r>
              <a:rPr lang="es-ES_tradnl">
                <a:solidFill>
                  <a:srgbClr val="FF0066"/>
                </a:solidFill>
                <a:latin typeface="Arial" charset="0"/>
              </a:rPr>
              <a:t>=</a:t>
            </a:r>
          </a:p>
        </p:txBody>
      </p:sp>
      <p:sp>
        <p:nvSpPr>
          <p:cNvPr id="15375" name="AutoShape 15"/>
          <p:cNvSpPr>
            <a:spLocks/>
          </p:cNvSpPr>
          <p:nvPr/>
        </p:nvSpPr>
        <p:spPr bwMode="auto">
          <a:xfrm>
            <a:off x="5943600" y="4267200"/>
            <a:ext cx="457200" cy="762000"/>
          </a:xfrm>
          <a:prstGeom prst="rightBrace">
            <a:avLst>
              <a:gd name="adj1" fmla="val 13889"/>
              <a:gd name="adj2" fmla="val 50000"/>
            </a:avLst>
          </a:prstGeom>
          <a:noFill/>
          <a:ln w="28575">
            <a:solidFill>
              <a:schemeClr val="hlink"/>
            </a:solidFill>
            <a:round/>
            <a:headEnd/>
            <a:tailEnd/>
          </a:ln>
        </p:spPr>
        <p:txBody>
          <a:bodyPr wrap="none" anchor="ctr"/>
          <a:lstStyle/>
          <a:p>
            <a:endParaRPr lang="es-AR"/>
          </a:p>
        </p:txBody>
      </p:sp>
      <p:sp>
        <p:nvSpPr>
          <p:cNvPr id="15376" name="Text Box 16"/>
          <p:cNvSpPr txBox="1">
            <a:spLocks noChangeArrowheads="1"/>
          </p:cNvSpPr>
          <p:nvPr/>
        </p:nvSpPr>
        <p:spPr bwMode="auto">
          <a:xfrm>
            <a:off x="6400800" y="4433888"/>
            <a:ext cx="1981200" cy="366712"/>
          </a:xfrm>
          <a:prstGeom prst="rect">
            <a:avLst/>
          </a:prstGeom>
          <a:noFill/>
          <a:ln w="9525">
            <a:noFill/>
            <a:miter lim="800000"/>
            <a:headEnd/>
            <a:tailEnd/>
          </a:ln>
        </p:spPr>
        <p:txBody>
          <a:bodyPr>
            <a:spAutoFit/>
          </a:bodyPr>
          <a:lstStyle/>
          <a:p>
            <a:pPr algn="ctr">
              <a:spcBef>
                <a:spcPct val="50000"/>
              </a:spcBef>
            </a:pPr>
            <a:r>
              <a:rPr lang="en-US" sz="1800" b="1">
                <a:solidFill>
                  <a:schemeClr val="bg2"/>
                </a:solidFill>
                <a:latin typeface="Arial" charset="0"/>
              </a:rPr>
              <a:t>IMPUESTOS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40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04800" y="425450"/>
            <a:ext cx="8458200" cy="609600"/>
          </a:xfrm>
          <a:prstGeom prst="rect">
            <a:avLst/>
          </a:prstGeom>
          <a:solidFill>
            <a:srgbClr val="FF5050"/>
          </a:solidFill>
          <a:ln w="9525">
            <a:noFill/>
            <a:miter lim="800000"/>
            <a:headEnd/>
            <a:tailEnd/>
          </a:ln>
        </p:spPr>
        <p:txBody>
          <a:bodyPr wrap="none" anchor="ctr"/>
          <a:lstStyle/>
          <a:p>
            <a:endParaRPr lang="es-AR"/>
          </a:p>
        </p:txBody>
      </p:sp>
      <p:sp>
        <p:nvSpPr>
          <p:cNvPr id="350211" name="Text Box 3"/>
          <p:cNvSpPr txBox="1">
            <a:spLocks noChangeArrowheads="1"/>
          </p:cNvSpPr>
          <p:nvPr/>
        </p:nvSpPr>
        <p:spPr bwMode="auto">
          <a:xfrm>
            <a:off x="457200" y="425450"/>
            <a:ext cx="8229600" cy="946150"/>
          </a:xfrm>
          <a:prstGeom prst="rect">
            <a:avLst/>
          </a:prstGeom>
          <a:noFill/>
          <a:ln w="9525">
            <a:noFill/>
            <a:miter lim="800000"/>
            <a:headEnd/>
            <a:tailEnd/>
          </a:ln>
        </p:spPr>
        <p:txBody>
          <a:bodyPr>
            <a:spAutoFit/>
          </a:bodyPr>
          <a:lstStyle/>
          <a:p>
            <a:r>
              <a:rPr lang="es-ES_tradnl" b="1">
                <a:solidFill>
                  <a:srgbClr val="FFFFFF"/>
                </a:solidFill>
                <a:latin typeface="Arial" charset="0"/>
              </a:rPr>
              <a:t>ACTIVOS</a:t>
            </a:r>
          </a:p>
          <a:p>
            <a:endParaRPr lang="es-ES_tradnl" b="1">
              <a:solidFill>
                <a:srgbClr val="FFFFFF"/>
              </a:solidFill>
              <a:latin typeface="Arial" charset="0"/>
            </a:endParaRPr>
          </a:p>
        </p:txBody>
      </p:sp>
      <p:sp>
        <p:nvSpPr>
          <p:cNvPr id="16388" name="Rectangle 4"/>
          <p:cNvSpPr>
            <a:spLocks noChangeArrowheads="1"/>
          </p:cNvSpPr>
          <p:nvPr/>
        </p:nvSpPr>
        <p:spPr bwMode="auto">
          <a:xfrm>
            <a:off x="5410200" y="1828800"/>
            <a:ext cx="914400" cy="609600"/>
          </a:xfrm>
          <a:prstGeom prst="rect">
            <a:avLst/>
          </a:prstGeom>
          <a:gradFill rotWithShape="0">
            <a:gsLst>
              <a:gs pos="0">
                <a:srgbClr val="0099CC"/>
              </a:gs>
              <a:gs pos="100000">
                <a:srgbClr val="00475E"/>
              </a:gs>
            </a:gsLst>
            <a:lin ang="5400000" scaled="1"/>
          </a:gradFill>
          <a:ln w="9525">
            <a:noFill/>
            <a:miter lim="800000"/>
            <a:headEnd/>
            <a:tailEnd/>
          </a:ln>
        </p:spPr>
        <p:txBody>
          <a:bodyPr anchor="ctr"/>
          <a:lstStyle/>
          <a:p>
            <a:pPr algn="ctr"/>
            <a:endParaRPr lang="es-AR" b="1">
              <a:solidFill>
                <a:schemeClr val="bg1"/>
              </a:solidFill>
            </a:endParaRPr>
          </a:p>
        </p:txBody>
      </p:sp>
      <p:sp>
        <p:nvSpPr>
          <p:cNvPr id="16389" name="Rectangle 5"/>
          <p:cNvSpPr>
            <a:spLocks noChangeArrowheads="1"/>
          </p:cNvSpPr>
          <p:nvPr/>
        </p:nvSpPr>
        <p:spPr bwMode="auto">
          <a:xfrm>
            <a:off x="2362200" y="3429000"/>
            <a:ext cx="908050" cy="2895600"/>
          </a:xfrm>
          <a:prstGeom prst="rect">
            <a:avLst/>
          </a:prstGeom>
          <a:gradFill rotWithShape="0">
            <a:gsLst>
              <a:gs pos="0">
                <a:srgbClr val="FF7C80"/>
              </a:gs>
              <a:gs pos="50000">
                <a:srgbClr val="76393B"/>
              </a:gs>
              <a:gs pos="100000">
                <a:srgbClr val="FF7C80"/>
              </a:gs>
            </a:gsLst>
            <a:lin ang="5400000" scaled="1"/>
          </a:gradFill>
          <a:ln w="9525">
            <a:noFill/>
            <a:miter lim="800000"/>
            <a:headEnd/>
            <a:tailEnd/>
          </a:ln>
        </p:spPr>
        <p:txBody>
          <a:bodyPr wrap="none" anchor="ctr"/>
          <a:lstStyle/>
          <a:p>
            <a:endParaRPr lang="es-AR"/>
          </a:p>
        </p:txBody>
      </p:sp>
      <p:sp>
        <p:nvSpPr>
          <p:cNvPr id="16390" name="AutoShape 6"/>
          <p:cNvSpPr>
            <a:spLocks/>
          </p:cNvSpPr>
          <p:nvPr/>
        </p:nvSpPr>
        <p:spPr bwMode="auto">
          <a:xfrm>
            <a:off x="1905000" y="2209800"/>
            <a:ext cx="457200" cy="1219200"/>
          </a:xfrm>
          <a:prstGeom prst="leftBrace">
            <a:avLst>
              <a:gd name="adj1" fmla="val 22222"/>
              <a:gd name="adj2" fmla="val 50000"/>
            </a:avLst>
          </a:prstGeom>
          <a:noFill/>
          <a:ln w="28575">
            <a:solidFill>
              <a:srgbClr val="FF5050"/>
            </a:solidFill>
            <a:round/>
            <a:headEnd/>
            <a:tailEnd/>
          </a:ln>
        </p:spPr>
        <p:txBody>
          <a:bodyPr wrap="none" anchor="ctr"/>
          <a:lstStyle/>
          <a:p>
            <a:endParaRPr lang="es-AR"/>
          </a:p>
        </p:txBody>
      </p:sp>
      <p:sp>
        <p:nvSpPr>
          <p:cNvPr id="16391" name="Text Box 7"/>
          <p:cNvSpPr txBox="1">
            <a:spLocks noChangeArrowheads="1"/>
          </p:cNvSpPr>
          <p:nvPr/>
        </p:nvSpPr>
        <p:spPr bwMode="auto">
          <a:xfrm>
            <a:off x="228600" y="2438400"/>
            <a:ext cx="1733550" cy="915988"/>
          </a:xfrm>
          <a:prstGeom prst="rect">
            <a:avLst/>
          </a:prstGeom>
          <a:noFill/>
          <a:ln w="9525">
            <a:noFill/>
            <a:miter lim="800000"/>
            <a:headEnd/>
            <a:tailEnd/>
          </a:ln>
        </p:spPr>
        <p:txBody>
          <a:bodyPr>
            <a:spAutoFit/>
          </a:bodyPr>
          <a:lstStyle/>
          <a:p>
            <a:pPr algn="ctr">
              <a:spcBef>
                <a:spcPct val="50000"/>
              </a:spcBef>
            </a:pPr>
            <a:r>
              <a:rPr lang="en-US" sz="1800" b="1">
                <a:solidFill>
                  <a:schemeClr val="accent1"/>
                </a:solidFill>
                <a:latin typeface="Arial" charset="0"/>
              </a:rPr>
              <a:t>Activo de trabajo o giro o corriente</a:t>
            </a:r>
          </a:p>
        </p:txBody>
      </p:sp>
      <p:sp>
        <p:nvSpPr>
          <p:cNvPr id="16392" name="Line 8"/>
          <p:cNvSpPr>
            <a:spLocks noChangeShapeType="1"/>
          </p:cNvSpPr>
          <p:nvPr/>
        </p:nvSpPr>
        <p:spPr bwMode="auto">
          <a:xfrm>
            <a:off x="1066800" y="1339850"/>
            <a:ext cx="6934200" cy="0"/>
          </a:xfrm>
          <a:prstGeom prst="line">
            <a:avLst/>
          </a:prstGeom>
          <a:noFill/>
          <a:ln w="38100" cap="rnd">
            <a:solidFill>
              <a:srgbClr val="FF00FF"/>
            </a:solidFill>
            <a:prstDash val="sysDot"/>
            <a:round/>
            <a:headEnd/>
            <a:tailEnd/>
          </a:ln>
        </p:spPr>
        <p:txBody>
          <a:bodyPr wrap="none" anchor="ctr"/>
          <a:lstStyle/>
          <a:p>
            <a:endParaRPr lang="es-AR"/>
          </a:p>
        </p:txBody>
      </p:sp>
      <p:sp>
        <p:nvSpPr>
          <p:cNvPr id="16393" name="Rectangle 9"/>
          <p:cNvSpPr>
            <a:spLocks noChangeArrowheads="1"/>
          </p:cNvSpPr>
          <p:nvPr/>
        </p:nvSpPr>
        <p:spPr bwMode="auto">
          <a:xfrm>
            <a:off x="2362200" y="1828800"/>
            <a:ext cx="908050" cy="1600200"/>
          </a:xfrm>
          <a:prstGeom prst="rect">
            <a:avLst/>
          </a:prstGeom>
          <a:gradFill rotWithShape="0">
            <a:gsLst>
              <a:gs pos="0">
                <a:srgbClr val="33CCCC"/>
              </a:gs>
              <a:gs pos="50000">
                <a:srgbClr val="185E5E"/>
              </a:gs>
              <a:gs pos="100000">
                <a:srgbClr val="33CCCC"/>
              </a:gs>
            </a:gsLst>
            <a:lin ang="5400000" scaled="1"/>
          </a:gradFill>
          <a:ln w="9525">
            <a:noFill/>
            <a:miter lim="800000"/>
            <a:headEnd/>
            <a:tailEnd/>
          </a:ln>
        </p:spPr>
        <p:txBody>
          <a:bodyPr wrap="none" anchor="ctr"/>
          <a:lstStyle/>
          <a:p>
            <a:endParaRPr lang="es-AR"/>
          </a:p>
        </p:txBody>
      </p:sp>
      <p:sp>
        <p:nvSpPr>
          <p:cNvPr id="16394" name="AutoShape 10"/>
          <p:cNvSpPr>
            <a:spLocks/>
          </p:cNvSpPr>
          <p:nvPr/>
        </p:nvSpPr>
        <p:spPr bwMode="auto">
          <a:xfrm>
            <a:off x="6324600" y="2438400"/>
            <a:ext cx="457200" cy="1371600"/>
          </a:xfrm>
          <a:prstGeom prst="rightBrace">
            <a:avLst>
              <a:gd name="adj1" fmla="val 25000"/>
              <a:gd name="adj2" fmla="val 50000"/>
            </a:avLst>
          </a:prstGeom>
          <a:noFill/>
          <a:ln w="28575">
            <a:solidFill>
              <a:schemeClr val="hlink"/>
            </a:solidFill>
            <a:round/>
            <a:headEnd/>
            <a:tailEnd/>
          </a:ln>
        </p:spPr>
        <p:txBody>
          <a:bodyPr wrap="none" anchor="ctr"/>
          <a:lstStyle/>
          <a:p>
            <a:endParaRPr lang="es-AR"/>
          </a:p>
        </p:txBody>
      </p:sp>
      <p:sp>
        <p:nvSpPr>
          <p:cNvPr id="16395" name="Rectangle 11"/>
          <p:cNvSpPr>
            <a:spLocks noChangeArrowheads="1"/>
          </p:cNvSpPr>
          <p:nvPr/>
        </p:nvSpPr>
        <p:spPr bwMode="auto">
          <a:xfrm>
            <a:off x="2895600" y="3900488"/>
            <a:ext cx="849313" cy="519112"/>
          </a:xfrm>
          <a:prstGeom prst="rect">
            <a:avLst/>
          </a:prstGeom>
          <a:noFill/>
          <a:ln w="9525">
            <a:noFill/>
            <a:miter lim="800000"/>
            <a:headEnd/>
            <a:tailEnd/>
          </a:ln>
        </p:spPr>
        <p:txBody>
          <a:bodyPr wrap="none">
            <a:spAutoFit/>
          </a:bodyPr>
          <a:lstStyle/>
          <a:p>
            <a:pPr lvl="1" algn="ctr"/>
            <a:r>
              <a:rPr lang="es-ES_tradnl">
                <a:solidFill>
                  <a:srgbClr val="FF0066"/>
                </a:solidFill>
                <a:latin typeface="Arial" charset="0"/>
              </a:rPr>
              <a:t>=</a:t>
            </a:r>
          </a:p>
        </p:txBody>
      </p:sp>
      <p:sp>
        <p:nvSpPr>
          <p:cNvPr id="16396" name="AutoShape 12"/>
          <p:cNvSpPr>
            <a:spLocks/>
          </p:cNvSpPr>
          <p:nvPr/>
        </p:nvSpPr>
        <p:spPr bwMode="auto">
          <a:xfrm>
            <a:off x="1905000" y="3429000"/>
            <a:ext cx="457200" cy="2819400"/>
          </a:xfrm>
          <a:prstGeom prst="leftBrace">
            <a:avLst>
              <a:gd name="adj1" fmla="val 51389"/>
              <a:gd name="adj2" fmla="val 50000"/>
            </a:avLst>
          </a:prstGeom>
          <a:noFill/>
          <a:ln w="28575">
            <a:solidFill>
              <a:srgbClr val="FF5050"/>
            </a:solidFill>
            <a:round/>
            <a:headEnd/>
            <a:tailEnd/>
          </a:ln>
        </p:spPr>
        <p:txBody>
          <a:bodyPr wrap="none" anchor="ctr"/>
          <a:lstStyle/>
          <a:p>
            <a:endParaRPr lang="es-AR"/>
          </a:p>
        </p:txBody>
      </p:sp>
      <p:sp>
        <p:nvSpPr>
          <p:cNvPr id="16397" name="Text Box 13"/>
          <p:cNvSpPr txBox="1">
            <a:spLocks noChangeArrowheads="1"/>
          </p:cNvSpPr>
          <p:nvPr/>
        </p:nvSpPr>
        <p:spPr bwMode="auto">
          <a:xfrm>
            <a:off x="179388" y="4495800"/>
            <a:ext cx="1858962" cy="915988"/>
          </a:xfrm>
          <a:prstGeom prst="rect">
            <a:avLst/>
          </a:prstGeom>
          <a:noFill/>
          <a:ln w="9525">
            <a:noFill/>
            <a:miter lim="800000"/>
            <a:headEnd/>
            <a:tailEnd/>
          </a:ln>
        </p:spPr>
        <p:txBody>
          <a:bodyPr>
            <a:spAutoFit/>
          </a:bodyPr>
          <a:lstStyle/>
          <a:p>
            <a:pPr algn="ctr">
              <a:spcBef>
                <a:spcPct val="50000"/>
              </a:spcBef>
            </a:pPr>
            <a:r>
              <a:rPr lang="en-US" sz="1800" b="1">
                <a:solidFill>
                  <a:schemeClr val="accent1"/>
                </a:solidFill>
                <a:latin typeface="Arial" charset="0"/>
              </a:rPr>
              <a:t>Capital de infraestructura o no corriente</a:t>
            </a:r>
          </a:p>
        </p:txBody>
      </p:sp>
      <p:sp>
        <p:nvSpPr>
          <p:cNvPr id="16398" name="Rectangle 14"/>
          <p:cNvSpPr>
            <a:spLocks noChangeArrowheads="1"/>
          </p:cNvSpPr>
          <p:nvPr/>
        </p:nvSpPr>
        <p:spPr bwMode="auto">
          <a:xfrm>
            <a:off x="5416550" y="4038600"/>
            <a:ext cx="908050" cy="2514600"/>
          </a:xfrm>
          <a:prstGeom prst="rect">
            <a:avLst/>
          </a:prstGeom>
          <a:gradFill rotWithShape="0">
            <a:gsLst>
              <a:gs pos="0">
                <a:srgbClr val="333399"/>
              </a:gs>
              <a:gs pos="50000">
                <a:srgbClr val="FFFFFF"/>
              </a:gs>
              <a:gs pos="100000">
                <a:srgbClr val="333399"/>
              </a:gs>
            </a:gsLst>
            <a:lin ang="5400000" scaled="1"/>
          </a:gradFill>
          <a:ln w="9525">
            <a:noFill/>
            <a:miter lim="800000"/>
            <a:headEnd/>
            <a:tailEnd/>
          </a:ln>
        </p:spPr>
        <p:txBody>
          <a:bodyPr wrap="none" anchor="ctr"/>
          <a:lstStyle/>
          <a:p>
            <a:endParaRPr lang="es-AR"/>
          </a:p>
        </p:txBody>
      </p:sp>
      <p:sp>
        <p:nvSpPr>
          <p:cNvPr id="16399" name="Rectangle 15"/>
          <p:cNvSpPr>
            <a:spLocks noChangeArrowheads="1"/>
          </p:cNvSpPr>
          <p:nvPr/>
        </p:nvSpPr>
        <p:spPr bwMode="auto">
          <a:xfrm>
            <a:off x="5416550" y="2438400"/>
            <a:ext cx="908050" cy="1600200"/>
          </a:xfrm>
          <a:prstGeom prst="rect">
            <a:avLst/>
          </a:prstGeom>
          <a:gradFill rotWithShape="0">
            <a:gsLst>
              <a:gs pos="0">
                <a:srgbClr val="FFFF99"/>
              </a:gs>
              <a:gs pos="50000">
                <a:srgbClr val="FFFFFF"/>
              </a:gs>
              <a:gs pos="100000">
                <a:srgbClr val="FFFF99"/>
              </a:gs>
            </a:gsLst>
            <a:lin ang="5400000" scaled="1"/>
          </a:gradFill>
          <a:ln w="9525">
            <a:noFill/>
            <a:miter lim="800000"/>
            <a:headEnd/>
            <a:tailEnd/>
          </a:ln>
        </p:spPr>
        <p:txBody>
          <a:bodyPr wrap="none" anchor="ctr"/>
          <a:lstStyle/>
          <a:p>
            <a:endParaRPr lang="es-AR"/>
          </a:p>
        </p:txBody>
      </p:sp>
      <p:sp>
        <p:nvSpPr>
          <p:cNvPr id="16400" name="Text Box 16"/>
          <p:cNvSpPr txBox="1">
            <a:spLocks noChangeArrowheads="1"/>
          </p:cNvSpPr>
          <p:nvPr/>
        </p:nvSpPr>
        <p:spPr bwMode="auto">
          <a:xfrm>
            <a:off x="6858000" y="2667000"/>
            <a:ext cx="1981200" cy="915988"/>
          </a:xfrm>
          <a:prstGeom prst="rect">
            <a:avLst/>
          </a:prstGeom>
          <a:noFill/>
          <a:ln w="9525">
            <a:noFill/>
            <a:miter lim="800000"/>
            <a:headEnd/>
            <a:tailEnd/>
          </a:ln>
        </p:spPr>
        <p:txBody>
          <a:bodyPr>
            <a:spAutoFit/>
          </a:bodyPr>
          <a:lstStyle/>
          <a:p>
            <a:pPr algn="ctr">
              <a:spcBef>
                <a:spcPct val="50000"/>
              </a:spcBef>
            </a:pPr>
            <a:r>
              <a:rPr lang="en-US" sz="1800" b="1">
                <a:solidFill>
                  <a:schemeClr val="bg2"/>
                </a:solidFill>
                <a:latin typeface="Arial" charset="0"/>
              </a:rPr>
              <a:t>Financiamiento con deuda de Largo Plazo</a:t>
            </a:r>
          </a:p>
        </p:txBody>
      </p:sp>
      <p:sp>
        <p:nvSpPr>
          <p:cNvPr id="16401" name="AutoShape 17"/>
          <p:cNvSpPr>
            <a:spLocks/>
          </p:cNvSpPr>
          <p:nvPr/>
        </p:nvSpPr>
        <p:spPr bwMode="auto">
          <a:xfrm>
            <a:off x="6324600" y="3810000"/>
            <a:ext cx="457200" cy="2514600"/>
          </a:xfrm>
          <a:prstGeom prst="rightBrace">
            <a:avLst>
              <a:gd name="adj1" fmla="val 45833"/>
              <a:gd name="adj2" fmla="val 50000"/>
            </a:avLst>
          </a:prstGeom>
          <a:noFill/>
          <a:ln w="28575">
            <a:solidFill>
              <a:schemeClr val="hlink"/>
            </a:solidFill>
            <a:round/>
            <a:headEnd/>
            <a:tailEnd/>
          </a:ln>
        </p:spPr>
        <p:txBody>
          <a:bodyPr wrap="none" anchor="ctr"/>
          <a:lstStyle/>
          <a:p>
            <a:endParaRPr lang="es-AR"/>
          </a:p>
        </p:txBody>
      </p:sp>
      <p:sp>
        <p:nvSpPr>
          <p:cNvPr id="16402" name="Text Box 18"/>
          <p:cNvSpPr txBox="1">
            <a:spLocks noChangeArrowheads="1"/>
          </p:cNvSpPr>
          <p:nvPr/>
        </p:nvSpPr>
        <p:spPr bwMode="auto">
          <a:xfrm>
            <a:off x="6858000" y="4724400"/>
            <a:ext cx="1981200" cy="915988"/>
          </a:xfrm>
          <a:prstGeom prst="rect">
            <a:avLst/>
          </a:prstGeom>
          <a:noFill/>
          <a:ln w="9525">
            <a:noFill/>
            <a:miter lim="800000"/>
            <a:headEnd/>
            <a:tailEnd/>
          </a:ln>
        </p:spPr>
        <p:txBody>
          <a:bodyPr>
            <a:spAutoFit/>
          </a:bodyPr>
          <a:lstStyle/>
          <a:p>
            <a:pPr algn="ctr">
              <a:spcBef>
                <a:spcPct val="50000"/>
              </a:spcBef>
            </a:pPr>
            <a:r>
              <a:rPr lang="en-US" sz="1800" b="1">
                <a:solidFill>
                  <a:schemeClr val="bg2"/>
                </a:solidFill>
                <a:latin typeface="Arial" charset="0"/>
              </a:rPr>
              <a:t>Financiamiento con capital propio</a:t>
            </a:r>
          </a:p>
        </p:txBody>
      </p:sp>
      <p:sp>
        <p:nvSpPr>
          <p:cNvPr id="16403" name="Rectangle 19"/>
          <p:cNvSpPr>
            <a:spLocks noChangeArrowheads="1"/>
          </p:cNvSpPr>
          <p:nvPr/>
        </p:nvSpPr>
        <p:spPr bwMode="auto">
          <a:xfrm>
            <a:off x="4495800" y="3886200"/>
            <a:ext cx="849313" cy="519113"/>
          </a:xfrm>
          <a:prstGeom prst="rect">
            <a:avLst/>
          </a:prstGeom>
          <a:noFill/>
          <a:ln w="9525">
            <a:noFill/>
            <a:miter lim="800000"/>
            <a:headEnd/>
            <a:tailEnd/>
          </a:ln>
        </p:spPr>
        <p:txBody>
          <a:bodyPr wrap="none">
            <a:spAutoFit/>
          </a:bodyPr>
          <a:lstStyle/>
          <a:p>
            <a:pPr lvl="1" algn="ctr"/>
            <a:r>
              <a:rPr lang="es-ES_tradnl">
                <a:solidFill>
                  <a:srgbClr val="FF0066"/>
                </a:solidFill>
                <a:latin typeface="Arial" charset="0"/>
              </a:rPr>
              <a:t>=</a:t>
            </a:r>
          </a:p>
        </p:txBody>
      </p:sp>
      <p:sp>
        <p:nvSpPr>
          <p:cNvPr id="16404" name="Text Box 20"/>
          <p:cNvSpPr txBox="1">
            <a:spLocks noChangeArrowheads="1"/>
          </p:cNvSpPr>
          <p:nvPr/>
        </p:nvSpPr>
        <p:spPr bwMode="auto">
          <a:xfrm>
            <a:off x="6934200" y="1905000"/>
            <a:ext cx="1981200" cy="641350"/>
          </a:xfrm>
          <a:prstGeom prst="rect">
            <a:avLst/>
          </a:prstGeom>
          <a:noFill/>
          <a:ln w="9525">
            <a:noFill/>
            <a:miter lim="800000"/>
            <a:headEnd/>
            <a:tailEnd/>
          </a:ln>
        </p:spPr>
        <p:txBody>
          <a:bodyPr>
            <a:spAutoFit/>
          </a:bodyPr>
          <a:lstStyle/>
          <a:p>
            <a:pPr algn="ctr">
              <a:spcBef>
                <a:spcPct val="50000"/>
              </a:spcBef>
            </a:pPr>
            <a:r>
              <a:rPr lang="en-US" sz="1800" b="1">
                <a:solidFill>
                  <a:schemeClr val="bg2"/>
                </a:solidFill>
                <a:latin typeface="Arial" charset="0"/>
              </a:rPr>
              <a:t>Deuda de Corto Plazo</a:t>
            </a:r>
          </a:p>
        </p:txBody>
      </p:sp>
      <p:sp>
        <p:nvSpPr>
          <p:cNvPr id="16405" name="AutoShape 21"/>
          <p:cNvSpPr>
            <a:spLocks/>
          </p:cNvSpPr>
          <p:nvPr/>
        </p:nvSpPr>
        <p:spPr bwMode="auto">
          <a:xfrm>
            <a:off x="6400800" y="1905000"/>
            <a:ext cx="381000" cy="381000"/>
          </a:xfrm>
          <a:prstGeom prst="rightBrace">
            <a:avLst>
              <a:gd name="adj1" fmla="val 8333"/>
              <a:gd name="adj2" fmla="val 50000"/>
            </a:avLst>
          </a:prstGeom>
          <a:noFill/>
          <a:ln w="28575">
            <a:solidFill>
              <a:schemeClr val="hlink"/>
            </a:solidFill>
            <a:round/>
            <a:headEnd/>
            <a:tailEnd/>
          </a:ln>
        </p:spPr>
        <p:txBody>
          <a:bodyPr wrap="none" anchor="ctr"/>
          <a:lstStyle/>
          <a:p>
            <a:endParaRPr lang="es-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02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04800" y="381000"/>
            <a:ext cx="8458200" cy="609600"/>
          </a:xfrm>
          <a:prstGeom prst="rect">
            <a:avLst/>
          </a:prstGeom>
          <a:solidFill>
            <a:srgbClr val="FF5050"/>
          </a:solidFill>
          <a:ln w="9525">
            <a:noFill/>
            <a:miter lim="800000"/>
            <a:headEnd/>
            <a:tailEnd/>
          </a:ln>
        </p:spPr>
        <p:txBody>
          <a:bodyPr wrap="none" anchor="ctr"/>
          <a:lstStyle/>
          <a:p>
            <a:endParaRPr lang="es-AR"/>
          </a:p>
        </p:txBody>
      </p:sp>
      <p:sp>
        <p:nvSpPr>
          <p:cNvPr id="333827" name="Text Box 3"/>
          <p:cNvSpPr txBox="1">
            <a:spLocks noChangeArrowheads="1"/>
          </p:cNvSpPr>
          <p:nvPr/>
        </p:nvSpPr>
        <p:spPr bwMode="auto">
          <a:xfrm>
            <a:off x="457200" y="381000"/>
            <a:ext cx="8229600" cy="946150"/>
          </a:xfrm>
          <a:prstGeom prst="rect">
            <a:avLst/>
          </a:prstGeom>
          <a:noFill/>
          <a:ln w="9525">
            <a:noFill/>
            <a:miter lim="800000"/>
            <a:headEnd/>
            <a:tailEnd/>
          </a:ln>
        </p:spPr>
        <p:txBody>
          <a:bodyPr>
            <a:spAutoFit/>
          </a:bodyPr>
          <a:lstStyle/>
          <a:p>
            <a:r>
              <a:rPr lang="es-ES_tradnl" b="1">
                <a:solidFill>
                  <a:srgbClr val="FFFFFF"/>
                </a:solidFill>
                <a:latin typeface="Arial" charset="0"/>
              </a:rPr>
              <a:t>INVERSION</a:t>
            </a:r>
          </a:p>
          <a:p>
            <a:endParaRPr lang="es-ES_tradnl" b="1">
              <a:solidFill>
                <a:srgbClr val="FFFFFF"/>
              </a:solidFill>
              <a:latin typeface="Arial" charset="0"/>
            </a:endParaRPr>
          </a:p>
        </p:txBody>
      </p:sp>
      <p:sp>
        <p:nvSpPr>
          <p:cNvPr id="17412" name="Rectangle 4"/>
          <p:cNvSpPr>
            <a:spLocks noChangeArrowheads="1"/>
          </p:cNvSpPr>
          <p:nvPr/>
        </p:nvSpPr>
        <p:spPr bwMode="auto">
          <a:xfrm>
            <a:off x="3886200" y="2209800"/>
            <a:ext cx="1066800" cy="4114800"/>
          </a:xfrm>
          <a:prstGeom prst="rect">
            <a:avLst/>
          </a:prstGeom>
          <a:gradFill rotWithShape="0">
            <a:gsLst>
              <a:gs pos="0">
                <a:srgbClr val="0099CC"/>
              </a:gs>
              <a:gs pos="100000">
                <a:srgbClr val="00475E"/>
              </a:gs>
            </a:gsLst>
            <a:lin ang="5400000" scaled="1"/>
          </a:gradFill>
          <a:ln w="9525">
            <a:noFill/>
            <a:miter lim="800000"/>
            <a:headEnd/>
            <a:tailEnd/>
          </a:ln>
        </p:spPr>
        <p:txBody>
          <a:bodyPr anchor="ctr"/>
          <a:lstStyle/>
          <a:p>
            <a:pPr algn="ctr"/>
            <a:r>
              <a:rPr lang="en-US" b="1">
                <a:solidFill>
                  <a:schemeClr val="bg1"/>
                </a:solidFill>
                <a:latin typeface="Arial" charset="0"/>
              </a:rPr>
              <a:t>Inversión</a:t>
            </a:r>
          </a:p>
        </p:txBody>
      </p:sp>
      <p:sp>
        <p:nvSpPr>
          <p:cNvPr id="17413" name="Rectangle 5"/>
          <p:cNvSpPr>
            <a:spLocks noChangeArrowheads="1"/>
          </p:cNvSpPr>
          <p:nvPr/>
        </p:nvSpPr>
        <p:spPr bwMode="auto">
          <a:xfrm>
            <a:off x="2362200" y="3429000"/>
            <a:ext cx="908050" cy="2895600"/>
          </a:xfrm>
          <a:prstGeom prst="rect">
            <a:avLst/>
          </a:prstGeom>
          <a:gradFill rotWithShape="0">
            <a:gsLst>
              <a:gs pos="0">
                <a:srgbClr val="FF7C80"/>
              </a:gs>
              <a:gs pos="50000">
                <a:srgbClr val="76393B"/>
              </a:gs>
              <a:gs pos="100000">
                <a:srgbClr val="FF7C80"/>
              </a:gs>
            </a:gsLst>
            <a:lin ang="5400000" scaled="1"/>
          </a:gradFill>
          <a:ln w="9525">
            <a:noFill/>
            <a:miter lim="800000"/>
            <a:headEnd/>
            <a:tailEnd/>
          </a:ln>
        </p:spPr>
        <p:txBody>
          <a:bodyPr wrap="none" anchor="ctr"/>
          <a:lstStyle/>
          <a:p>
            <a:endParaRPr lang="es-AR"/>
          </a:p>
        </p:txBody>
      </p:sp>
      <p:sp>
        <p:nvSpPr>
          <p:cNvPr id="17414" name="AutoShape 6"/>
          <p:cNvSpPr>
            <a:spLocks/>
          </p:cNvSpPr>
          <p:nvPr/>
        </p:nvSpPr>
        <p:spPr bwMode="auto">
          <a:xfrm>
            <a:off x="1905000" y="2209800"/>
            <a:ext cx="457200" cy="1219200"/>
          </a:xfrm>
          <a:prstGeom prst="leftBrace">
            <a:avLst>
              <a:gd name="adj1" fmla="val 22222"/>
              <a:gd name="adj2" fmla="val 50000"/>
            </a:avLst>
          </a:prstGeom>
          <a:noFill/>
          <a:ln w="28575">
            <a:solidFill>
              <a:srgbClr val="FF5050"/>
            </a:solidFill>
            <a:round/>
            <a:headEnd/>
            <a:tailEnd/>
          </a:ln>
        </p:spPr>
        <p:txBody>
          <a:bodyPr wrap="none" anchor="ctr"/>
          <a:lstStyle/>
          <a:p>
            <a:endParaRPr lang="es-AR"/>
          </a:p>
        </p:txBody>
      </p:sp>
      <p:sp>
        <p:nvSpPr>
          <p:cNvPr id="17415" name="Text Box 7"/>
          <p:cNvSpPr txBox="1">
            <a:spLocks noChangeArrowheads="1"/>
          </p:cNvSpPr>
          <p:nvPr/>
        </p:nvSpPr>
        <p:spPr bwMode="auto">
          <a:xfrm>
            <a:off x="228600" y="2438400"/>
            <a:ext cx="1733550" cy="641350"/>
          </a:xfrm>
          <a:prstGeom prst="rect">
            <a:avLst/>
          </a:prstGeom>
          <a:noFill/>
          <a:ln w="9525">
            <a:noFill/>
            <a:miter lim="800000"/>
            <a:headEnd/>
            <a:tailEnd/>
          </a:ln>
        </p:spPr>
        <p:txBody>
          <a:bodyPr>
            <a:spAutoFit/>
          </a:bodyPr>
          <a:lstStyle/>
          <a:p>
            <a:pPr algn="ctr">
              <a:spcBef>
                <a:spcPct val="50000"/>
              </a:spcBef>
            </a:pPr>
            <a:r>
              <a:rPr lang="en-US" sz="1800" b="1">
                <a:solidFill>
                  <a:schemeClr val="accent1"/>
                </a:solidFill>
                <a:latin typeface="Arial" charset="0"/>
              </a:rPr>
              <a:t>Capital de trabajo o giro</a:t>
            </a:r>
          </a:p>
        </p:txBody>
      </p:sp>
      <p:sp>
        <p:nvSpPr>
          <p:cNvPr id="17416" name="Rectangle 8"/>
          <p:cNvSpPr>
            <a:spLocks noChangeArrowheads="1"/>
          </p:cNvSpPr>
          <p:nvPr/>
        </p:nvSpPr>
        <p:spPr bwMode="auto">
          <a:xfrm>
            <a:off x="2362200" y="2209800"/>
            <a:ext cx="908050" cy="1219200"/>
          </a:xfrm>
          <a:prstGeom prst="rect">
            <a:avLst/>
          </a:prstGeom>
          <a:gradFill rotWithShape="0">
            <a:gsLst>
              <a:gs pos="0">
                <a:srgbClr val="33CCCC"/>
              </a:gs>
              <a:gs pos="50000">
                <a:srgbClr val="185E5E"/>
              </a:gs>
              <a:gs pos="100000">
                <a:srgbClr val="33CCCC"/>
              </a:gs>
            </a:gsLst>
            <a:lin ang="5400000" scaled="1"/>
          </a:gradFill>
          <a:ln w="9525">
            <a:noFill/>
            <a:miter lim="800000"/>
            <a:headEnd/>
            <a:tailEnd/>
          </a:ln>
        </p:spPr>
        <p:txBody>
          <a:bodyPr wrap="none" anchor="ctr"/>
          <a:lstStyle/>
          <a:p>
            <a:endParaRPr lang="es-AR"/>
          </a:p>
        </p:txBody>
      </p:sp>
      <p:sp>
        <p:nvSpPr>
          <p:cNvPr id="17417" name="AutoShape 9"/>
          <p:cNvSpPr>
            <a:spLocks/>
          </p:cNvSpPr>
          <p:nvPr/>
        </p:nvSpPr>
        <p:spPr bwMode="auto">
          <a:xfrm>
            <a:off x="6324600" y="2209800"/>
            <a:ext cx="457200" cy="1600200"/>
          </a:xfrm>
          <a:prstGeom prst="rightBrace">
            <a:avLst>
              <a:gd name="adj1" fmla="val 29167"/>
              <a:gd name="adj2" fmla="val 50000"/>
            </a:avLst>
          </a:prstGeom>
          <a:noFill/>
          <a:ln w="28575">
            <a:solidFill>
              <a:schemeClr val="hlink"/>
            </a:solidFill>
            <a:round/>
            <a:headEnd/>
            <a:tailEnd/>
          </a:ln>
        </p:spPr>
        <p:txBody>
          <a:bodyPr wrap="none" anchor="ctr"/>
          <a:lstStyle/>
          <a:p>
            <a:endParaRPr lang="es-AR"/>
          </a:p>
        </p:txBody>
      </p:sp>
      <p:sp>
        <p:nvSpPr>
          <p:cNvPr id="17418" name="Rectangle 10"/>
          <p:cNvSpPr>
            <a:spLocks noChangeArrowheads="1"/>
          </p:cNvSpPr>
          <p:nvPr/>
        </p:nvSpPr>
        <p:spPr bwMode="auto">
          <a:xfrm>
            <a:off x="2895600" y="3900488"/>
            <a:ext cx="849313" cy="519112"/>
          </a:xfrm>
          <a:prstGeom prst="rect">
            <a:avLst/>
          </a:prstGeom>
          <a:noFill/>
          <a:ln w="9525">
            <a:noFill/>
            <a:miter lim="800000"/>
            <a:headEnd/>
            <a:tailEnd/>
          </a:ln>
        </p:spPr>
        <p:txBody>
          <a:bodyPr wrap="none">
            <a:spAutoFit/>
          </a:bodyPr>
          <a:lstStyle/>
          <a:p>
            <a:pPr lvl="1" algn="ctr"/>
            <a:r>
              <a:rPr lang="es-ES_tradnl">
                <a:solidFill>
                  <a:srgbClr val="FF0066"/>
                </a:solidFill>
                <a:latin typeface="Arial" charset="0"/>
              </a:rPr>
              <a:t>=</a:t>
            </a:r>
          </a:p>
        </p:txBody>
      </p:sp>
      <p:sp>
        <p:nvSpPr>
          <p:cNvPr id="17419" name="AutoShape 11"/>
          <p:cNvSpPr>
            <a:spLocks/>
          </p:cNvSpPr>
          <p:nvPr/>
        </p:nvSpPr>
        <p:spPr bwMode="auto">
          <a:xfrm>
            <a:off x="1905000" y="3429000"/>
            <a:ext cx="457200" cy="2819400"/>
          </a:xfrm>
          <a:prstGeom prst="leftBrace">
            <a:avLst>
              <a:gd name="adj1" fmla="val 51389"/>
              <a:gd name="adj2" fmla="val 50000"/>
            </a:avLst>
          </a:prstGeom>
          <a:noFill/>
          <a:ln w="28575">
            <a:solidFill>
              <a:srgbClr val="FF5050"/>
            </a:solidFill>
            <a:round/>
            <a:headEnd/>
            <a:tailEnd/>
          </a:ln>
        </p:spPr>
        <p:txBody>
          <a:bodyPr wrap="none" anchor="ctr"/>
          <a:lstStyle/>
          <a:p>
            <a:endParaRPr lang="es-AR"/>
          </a:p>
        </p:txBody>
      </p:sp>
      <p:sp>
        <p:nvSpPr>
          <p:cNvPr id="17420" name="Text Box 12"/>
          <p:cNvSpPr txBox="1">
            <a:spLocks noChangeArrowheads="1"/>
          </p:cNvSpPr>
          <p:nvPr/>
        </p:nvSpPr>
        <p:spPr bwMode="auto">
          <a:xfrm>
            <a:off x="0" y="4495800"/>
            <a:ext cx="2038350" cy="915988"/>
          </a:xfrm>
          <a:prstGeom prst="rect">
            <a:avLst/>
          </a:prstGeom>
          <a:noFill/>
          <a:ln w="9525">
            <a:noFill/>
            <a:miter lim="800000"/>
            <a:headEnd/>
            <a:tailEnd/>
          </a:ln>
        </p:spPr>
        <p:txBody>
          <a:bodyPr>
            <a:spAutoFit/>
          </a:bodyPr>
          <a:lstStyle/>
          <a:p>
            <a:pPr algn="ctr">
              <a:spcBef>
                <a:spcPct val="50000"/>
              </a:spcBef>
            </a:pPr>
            <a:r>
              <a:rPr lang="en-US" sz="1800" b="1">
                <a:solidFill>
                  <a:schemeClr val="accent1"/>
                </a:solidFill>
                <a:latin typeface="Arial" charset="0"/>
              </a:rPr>
              <a:t>Capital de infraestructura o no corriente</a:t>
            </a:r>
          </a:p>
        </p:txBody>
      </p:sp>
      <p:sp>
        <p:nvSpPr>
          <p:cNvPr id="17421" name="Rectangle 13"/>
          <p:cNvSpPr>
            <a:spLocks noChangeArrowheads="1"/>
          </p:cNvSpPr>
          <p:nvPr/>
        </p:nvSpPr>
        <p:spPr bwMode="auto">
          <a:xfrm>
            <a:off x="5416550" y="3810000"/>
            <a:ext cx="908050" cy="2514600"/>
          </a:xfrm>
          <a:prstGeom prst="rect">
            <a:avLst/>
          </a:prstGeom>
          <a:gradFill rotWithShape="0">
            <a:gsLst>
              <a:gs pos="0">
                <a:srgbClr val="333399"/>
              </a:gs>
              <a:gs pos="50000">
                <a:srgbClr val="FFFFFF"/>
              </a:gs>
              <a:gs pos="100000">
                <a:srgbClr val="333399"/>
              </a:gs>
            </a:gsLst>
            <a:lin ang="5400000" scaled="1"/>
          </a:gradFill>
          <a:ln w="9525">
            <a:noFill/>
            <a:miter lim="800000"/>
            <a:headEnd/>
            <a:tailEnd/>
          </a:ln>
        </p:spPr>
        <p:txBody>
          <a:bodyPr wrap="none" anchor="ctr"/>
          <a:lstStyle/>
          <a:p>
            <a:pPr algn="ctr"/>
            <a:r>
              <a:rPr lang="es-ES_tradnl">
                <a:latin typeface="Arial" charset="0"/>
              </a:rPr>
              <a:t>Patr </a:t>
            </a:r>
          </a:p>
          <a:p>
            <a:pPr algn="ctr"/>
            <a:r>
              <a:rPr lang="es-ES_tradnl">
                <a:latin typeface="Arial" charset="0"/>
              </a:rPr>
              <a:t>propio</a:t>
            </a:r>
            <a:endParaRPr lang="en-US">
              <a:latin typeface="Arial" charset="0"/>
            </a:endParaRPr>
          </a:p>
        </p:txBody>
      </p:sp>
      <p:sp>
        <p:nvSpPr>
          <p:cNvPr id="17422" name="Rectangle 14"/>
          <p:cNvSpPr>
            <a:spLocks noChangeArrowheads="1"/>
          </p:cNvSpPr>
          <p:nvPr/>
        </p:nvSpPr>
        <p:spPr bwMode="auto">
          <a:xfrm>
            <a:off x="5416550" y="2209800"/>
            <a:ext cx="908050" cy="1600200"/>
          </a:xfrm>
          <a:prstGeom prst="rect">
            <a:avLst/>
          </a:prstGeom>
          <a:gradFill rotWithShape="0">
            <a:gsLst>
              <a:gs pos="0">
                <a:srgbClr val="FFFF99"/>
              </a:gs>
              <a:gs pos="50000">
                <a:srgbClr val="FFFFFF"/>
              </a:gs>
              <a:gs pos="100000">
                <a:srgbClr val="FFFF99"/>
              </a:gs>
            </a:gsLst>
            <a:lin ang="5400000" scaled="1"/>
          </a:gradFill>
          <a:ln w="9525">
            <a:noFill/>
            <a:miter lim="800000"/>
            <a:headEnd/>
            <a:tailEnd/>
          </a:ln>
        </p:spPr>
        <p:txBody>
          <a:bodyPr wrap="none" anchor="ctr"/>
          <a:lstStyle/>
          <a:p>
            <a:pPr algn="ctr"/>
            <a:r>
              <a:rPr lang="es-ES_tradnl">
                <a:latin typeface="Arial" charset="0"/>
              </a:rPr>
              <a:t>Deuda</a:t>
            </a:r>
            <a:endParaRPr lang="en-US">
              <a:latin typeface="Arial" charset="0"/>
            </a:endParaRPr>
          </a:p>
        </p:txBody>
      </p:sp>
      <p:sp>
        <p:nvSpPr>
          <p:cNvPr id="17423" name="Text Box 15"/>
          <p:cNvSpPr txBox="1">
            <a:spLocks noChangeArrowheads="1"/>
          </p:cNvSpPr>
          <p:nvPr/>
        </p:nvSpPr>
        <p:spPr bwMode="auto">
          <a:xfrm>
            <a:off x="6858000" y="2693988"/>
            <a:ext cx="1981200" cy="519112"/>
          </a:xfrm>
          <a:prstGeom prst="rect">
            <a:avLst/>
          </a:prstGeom>
          <a:noFill/>
          <a:ln w="9525">
            <a:noFill/>
            <a:miter lim="800000"/>
            <a:headEnd/>
            <a:tailEnd/>
          </a:ln>
        </p:spPr>
        <p:txBody>
          <a:bodyPr>
            <a:spAutoFit/>
          </a:bodyPr>
          <a:lstStyle/>
          <a:p>
            <a:pPr algn="ctr">
              <a:spcBef>
                <a:spcPct val="50000"/>
              </a:spcBef>
            </a:pPr>
            <a:r>
              <a:rPr lang="en-US" b="1">
                <a:solidFill>
                  <a:schemeClr val="bg2"/>
                </a:solidFill>
                <a:latin typeface="Arial" charset="0"/>
              </a:rPr>
              <a:t>Tasa i</a:t>
            </a:r>
          </a:p>
        </p:txBody>
      </p:sp>
      <p:sp>
        <p:nvSpPr>
          <p:cNvPr id="17424" name="AutoShape 16"/>
          <p:cNvSpPr>
            <a:spLocks/>
          </p:cNvSpPr>
          <p:nvPr/>
        </p:nvSpPr>
        <p:spPr bwMode="auto">
          <a:xfrm>
            <a:off x="6324600" y="3810000"/>
            <a:ext cx="457200" cy="2514600"/>
          </a:xfrm>
          <a:prstGeom prst="rightBrace">
            <a:avLst>
              <a:gd name="adj1" fmla="val 45833"/>
              <a:gd name="adj2" fmla="val 50000"/>
            </a:avLst>
          </a:prstGeom>
          <a:noFill/>
          <a:ln w="28575">
            <a:solidFill>
              <a:schemeClr val="hlink"/>
            </a:solidFill>
            <a:round/>
            <a:headEnd/>
            <a:tailEnd/>
          </a:ln>
        </p:spPr>
        <p:txBody>
          <a:bodyPr wrap="none" anchor="ctr"/>
          <a:lstStyle/>
          <a:p>
            <a:endParaRPr lang="es-AR"/>
          </a:p>
        </p:txBody>
      </p:sp>
      <p:sp>
        <p:nvSpPr>
          <p:cNvPr id="17425" name="Rectangle 17"/>
          <p:cNvSpPr>
            <a:spLocks noChangeArrowheads="1"/>
          </p:cNvSpPr>
          <p:nvPr/>
        </p:nvSpPr>
        <p:spPr bwMode="auto">
          <a:xfrm>
            <a:off x="4495800" y="3886200"/>
            <a:ext cx="849313" cy="519113"/>
          </a:xfrm>
          <a:prstGeom prst="rect">
            <a:avLst/>
          </a:prstGeom>
          <a:noFill/>
          <a:ln w="9525">
            <a:noFill/>
            <a:miter lim="800000"/>
            <a:headEnd/>
            <a:tailEnd/>
          </a:ln>
        </p:spPr>
        <p:txBody>
          <a:bodyPr wrap="none">
            <a:spAutoFit/>
          </a:bodyPr>
          <a:lstStyle/>
          <a:p>
            <a:pPr lvl="1" algn="ctr"/>
            <a:r>
              <a:rPr lang="es-ES_tradnl">
                <a:solidFill>
                  <a:srgbClr val="FF0066"/>
                </a:solidFill>
                <a:latin typeface="Arial" charset="0"/>
              </a:rPr>
              <a:t>=</a:t>
            </a:r>
          </a:p>
        </p:txBody>
      </p:sp>
      <p:sp>
        <p:nvSpPr>
          <p:cNvPr id="17426" name="Text Box 18"/>
          <p:cNvSpPr txBox="1">
            <a:spLocks noChangeArrowheads="1"/>
          </p:cNvSpPr>
          <p:nvPr/>
        </p:nvSpPr>
        <p:spPr bwMode="auto">
          <a:xfrm>
            <a:off x="6877050" y="4772025"/>
            <a:ext cx="1981200" cy="519113"/>
          </a:xfrm>
          <a:prstGeom prst="rect">
            <a:avLst/>
          </a:prstGeom>
          <a:noFill/>
          <a:ln w="9525">
            <a:noFill/>
            <a:miter lim="800000"/>
            <a:headEnd/>
            <a:tailEnd/>
          </a:ln>
        </p:spPr>
        <p:txBody>
          <a:bodyPr>
            <a:spAutoFit/>
          </a:bodyPr>
          <a:lstStyle/>
          <a:p>
            <a:pPr algn="ctr">
              <a:spcBef>
                <a:spcPct val="50000"/>
              </a:spcBef>
            </a:pPr>
            <a:r>
              <a:rPr lang="en-US" b="1">
                <a:solidFill>
                  <a:schemeClr val="bg2"/>
                </a:solidFill>
                <a:latin typeface="Arial" charset="0"/>
              </a:rPr>
              <a:t>Tasa 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38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900113" y="1268413"/>
          <a:ext cx="7488237" cy="4956175"/>
        </p:xfrm>
        <a:graphic>
          <a:graphicData uri="http://schemas.openxmlformats.org/presentationml/2006/ole">
            <p:oleObj spid="_x0000_s1026" name="Photo Editor Photo" r:id="rId3" imgW="5353797" imgH="3543795" progId="">
              <p:embed/>
            </p:oleObj>
          </a:graphicData>
        </a:graphic>
      </p:graphicFrame>
      <p:sp>
        <p:nvSpPr>
          <p:cNvPr id="1027" name="Rectangle 3"/>
          <p:cNvSpPr>
            <a:spLocks noGrp="1" noChangeArrowheads="1"/>
          </p:cNvSpPr>
          <p:nvPr>
            <p:ph type="ctrTitle"/>
          </p:nvPr>
        </p:nvSpPr>
        <p:spPr>
          <a:xfrm>
            <a:off x="785813" y="214313"/>
            <a:ext cx="7772400" cy="914400"/>
          </a:xfrm>
          <a:noFill/>
        </p:spPr>
        <p:txBody>
          <a:bodyPr/>
          <a:lstStyle/>
          <a:p>
            <a:pPr eaLnBrk="1" hangingPunct="1"/>
            <a:r>
              <a:rPr lang="es-ES_tradnl" sz="4000" b="1" smtClean="0">
                <a:solidFill>
                  <a:schemeClr val="bg1"/>
                </a:solidFill>
                <a:latin typeface="Arial" charset="0"/>
              </a:rPr>
              <a:t>Necesidades y valor</a:t>
            </a:r>
          </a:p>
        </p:txBody>
      </p:sp>
      <p:sp>
        <p:nvSpPr>
          <p:cNvPr id="4" name="Rectangle 3"/>
          <p:cNvSpPr txBox="1">
            <a:spLocks noChangeArrowheads="1"/>
          </p:cNvSpPr>
          <p:nvPr/>
        </p:nvSpPr>
        <p:spPr bwMode="auto">
          <a:xfrm>
            <a:off x="685800" y="0"/>
            <a:ext cx="7772400" cy="914400"/>
          </a:xfrm>
          <a:prstGeom prst="rect">
            <a:avLst/>
          </a:prstGeom>
          <a:noFill/>
          <a:ln w="9525">
            <a:noFill/>
            <a:miter lim="800000"/>
            <a:headEnd/>
            <a:tailEnd/>
          </a:ln>
          <a:effectLst/>
        </p:spPr>
        <p:txBody>
          <a:bodyPr anchor="b"/>
          <a:lstStyle/>
          <a:p>
            <a:pPr>
              <a:defRPr/>
            </a:pPr>
            <a:r>
              <a:rPr lang="es-ES_tradnl" b="1" kern="0" dirty="0">
                <a:solidFill>
                  <a:schemeClr val="tx2"/>
                </a:solidFill>
                <a:latin typeface="+mj-lt"/>
                <a:ea typeface="+mj-ea"/>
                <a:cs typeface="+mj-cs"/>
              </a:rPr>
              <a:t>Necesidades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5 Marcador de número de diapositiva"/>
          <p:cNvSpPr>
            <a:spLocks noGrp="1"/>
          </p:cNvSpPr>
          <p:nvPr>
            <p:ph type="sldNum" sz="quarter" idx="12"/>
          </p:nvPr>
        </p:nvSpPr>
        <p:spPr>
          <a:noFill/>
        </p:spPr>
        <p:txBody>
          <a:bodyPr/>
          <a:lstStyle/>
          <a:p>
            <a:fld id="{AD810C0C-FC5E-414D-BCA3-560EE77C708C}" type="slidenum">
              <a:rPr lang="es-ES"/>
              <a:pPr/>
              <a:t>20</a:t>
            </a:fld>
            <a:endParaRPr lang="es-ES"/>
          </a:p>
        </p:txBody>
      </p:sp>
      <p:sp>
        <p:nvSpPr>
          <p:cNvPr id="18435" name="Rectangle 2"/>
          <p:cNvSpPr>
            <a:spLocks noGrp="1" noChangeArrowheads="1"/>
          </p:cNvSpPr>
          <p:nvPr>
            <p:ph type="title"/>
          </p:nvPr>
        </p:nvSpPr>
        <p:spPr/>
        <p:txBody>
          <a:bodyPr/>
          <a:lstStyle/>
          <a:p>
            <a:pPr eaLnBrk="1" hangingPunct="1"/>
            <a:r>
              <a:rPr lang="es-ES_tradnl" smtClean="0"/>
              <a:t>Análisis de viabilidad</a:t>
            </a:r>
            <a:endParaRPr lang="en-US" smtClean="0"/>
          </a:p>
        </p:txBody>
      </p:sp>
      <p:sp>
        <p:nvSpPr>
          <p:cNvPr id="18436" name="Rectangle 3"/>
          <p:cNvSpPr>
            <a:spLocks noGrp="1" noChangeArrowheads="1"/>
          </p:cNvSpPr>
          <p:nvPr>
            <p:ph type="body" idx="1"/>
          </p:nvPr>
        </p:nvSpPr>
        <p:spPr/>
        <p:txBody>
          <a:bodyPr/>
          <a:lstStyle/>
          <a:p>
            <a:pPr eaLnBrk="1" hangingPunct="1"/>
            <a:endParaRPr lang="es-ES_tradnl" smtClean="0"/>
          </a:p>
          <a:p>
            <a:pPr eaLnBrk="1" hangingPunct="1"/>
            <a:r>
              <a:rPr lang="es-ES_tradnl" smtClean="0"/>
              <a:t>Viabilidad regulatoria y legal</a:t>
            </a:r>
          </a:p>
          <a:p>
            <a:pPr lvl="1" eaLnBrk="1" hangingPunct="1"/>
            <a:r>
              <a:rPr lang="es-ES_tradnl" smtClean="0"/>
              <a:t>Vehículo legal</a:t>
            </a:r>
          </a:p>
          <a:p>
            <a:pPr lvl="1" eaLnBrk="1" hangingPunct="1"/>
            <a:r>
              <a:rPr lang="es-ES_tradnl" smtClean="0"/>
              <a:t>Derechos de propiedad y patentes</a:t>
            </a:r>
          </a:p>
          <a:p>
            <a:pPr lvl="1" eaLnBrk="1" hangingPunct="1"/>
            <a:r>
              <a:rPr lang="es-ES_tradnl" smtClean="0"/>
              <a:t>Contratos</a:t>
            </a:r>
          </a:p>
          <a:p>
            <a:pPr lvl="1" eaLnBrk="1" hangingPunct="1"/>
            <a:r>
              <a:rPr lang="es-ES_tradnl" smtClean="0"/>
              <a:t>Permisos de regulación</a:t>
            </a:r>
          </a:p>
          <a:p>
            <a:pPr lvl="1"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179388" y="1268413"/>
            <a:ext cx="8763000" cy="5387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3 Marcador de pie de página"/>
          <p:cNvSpPr>
            <a:spLocks noGrp="1"/>
          </p:cNvSpPr>
          <p:nvPr>
            <p:ph type="ftr" sz="quarter" idx="11"/>
          </p:nvPr>
        </p:nvSpPr>
        <p:spPr>
          <a:xfrm>
            <a:off x="1258888" y="6381750"/>
            <a:ext cx="6408737" cy="476250"/>
          </a:xfrm>
          <a:noFill/>
        </p:spPr>
        <p:txBody>
          <a:bodyPr/>
          <a:lstStyle/>
          <a:p>
            <a:endParaRPr lang="es-AR">
              <a:solidFill>
                <a:schemeClr val="tx2"/>
              </a:solidFill>
            </a:endParaRPr>
          </a:p>
        </p:txBody>
      </p:sp>
      <p:sp>
        <p:nvSpPr>
          <p:cNvPr id="20483" name="Rectangle 4"/>
          <p:cNvSpPr>
            <a:spLocks noChangeArrowheads="1"/>
          </p:cNvSpPr>
          <p:nvPr/>
        </p:nvSpPr>
        <p:spPr bwMode="auto">
          <a:xfrm>
            <a:off x="0" y="0"/>
            <a:ext cx="9372600" cy="6858000"/>
          </a:xfrm>
          <a:prstGeom prst="rect">
            <a:avLst/>
          </a:prstGeom>
          <a:noFill/>
          <a:ln w="9525">
            <a:solidFill>
              <a:schemeClr val="tx1"/>
            </a:solidFill>
            <a:miter lim="800000"/>
            <a:headEnd/>
            <a:tailEnd/>
          </a:ln>
        </p:spPr>
        <p:txBody>
          <a:bodyPr wrap="none" anchor="ctr"/>
          <a:lstStyle/>
          <a:p>
            <a:endParaRPr lang="es-AR"/>
          </a:p>
        </p:txBody>
      </p:sp>
      <p:sp>
        <p:nvSpPr>
          <p:cNvPr id="20484" name="Text Box 11"/>
          <p:cNvSpPr txBox="1">
            <a:spLocks noChangeArrowheads="1"/>
          </p:cNvSpPr>
          <p:nvPr/>
        </p:nvSpPr>
        <p:spPr bwMode="auto">
          <a:xfrm>
            <a:off x="0" y="0"/>
            <a:ext cx="9144000" cy="944563"/>
          </a:xfrm>
          <a:prstGeom prst="rect">
            <a:avLst/>
          </a:prstGeom>
          <a:noFill/>
          <a:ln w="9525" algn="ctr">
            <a:noFill/>
            <a:miter lim="800000"/>
            <a:headEnd/>
            <a:tailEnd/>
          </a:ln>
        </p:spPr>
        <p:txBody>
          <a:bodyPr>
            <a:spAutoFit/>
          </a:bodyPr>
          <a:lstStyle/>
          <a:p>
            <a:endParaRPr lang="es-AR">
              <a:solidFill>
                <a:srgbClr val="CC0000"/>
              </a:solidFill>
            </a:endParaRPr>
          </a:p>
          <a:p>
            <a:endParaRPr lang="es-ES" sz="3200">
              <a:solidFill>
                <a:srgbClr val="CC0000"/>
              </a:solidFill>
            </a:endParaRPr>
          </a:p>
        </p:txBody>
      </p:sp>
      <p:grpSp>
        <p:nvGrpSpPr>
          <p:cNvPr id="20485" name="Group 11"/>
          <p:cNvGrpSpPr>
            <a:grpSpLocks/>
          </p:cNvGrpSpPr>
          <p:nvPr/>
        </p:nvGrpSpPr>
        <p:grpSpPr bwMode="auto">
          <a:xfrm>
            <a:off x="1219200" y="1722438"/>
            <a:ext cx="7696200" cy="4983162"/>
            <a:chOff x="288" y="1085"/>
            <a:chExt cx="4848" cy="3139"/>
          </a:xfrm>
        </p:grpSpPr>
        <p:sp>
          <p:nvSpPr>
            <p:cNvPr id="20486" name="Rectangle 12"/>
            <p:cNvSpPr>
              <a:spLocks noChangeArrowheads="1"/>
            </p:cNvSpPr>
            <p:nvPr/>
          </p:nvSpPr>
          <p:spPr bwMode="auto">
            <a:xfrm>
              <a:off x="432" y="2909"/>
              <a:ext cx="1628" cy="720"/>
            </a:xfrm>
            <a:prstGeom prst="rect">
              <a:avLst/>
            </a:prstGeom>
            <a:gradFill rotWithShape="0">
              <a:gsLst>
                <a:gs pos="0">
                  <a:srgbClr val="FF7C80"/>
                </a:gs>
                <a:gs pos="50000">
                  <a:srgbClr val="76393B"/>
                </a:gs>
                <a:gs pos="100000">
                  <a:srgbClr val="FF7C80"/>
                </a:gs>
              </a:gsLst>
              <a:lin ang="5400000" scaled="1"/>
            </a:gradFill>
            <a:ln w="9525">
              <a:noFill/>
              <a:miter lim="800000"/>
              <a:headEnd/>
              <a:tailEnd/>
            </a:ln>
          </p:spPr>
          <p:txBody>
            <a:bodyPr wrap="none" anchor="ctr"/>
            <a:lstStyle/>
            <a:p>
              <a:r>
                <a:rPr lang="en-US" b="1">
                  <a:solidFill>
                    <a:schemeClr val="bg1"/>
                  </a:solidFill>
                  <a:latin typeface="Calibri" pitchFamily="34" charset="0"/>
                </a:rPr>
                <a:t>ACTIVO FIJO</a:t>
              </a:r>
            </a:p>
          </p:txBody>
        </p:sp>
        <p:sp>
          <p:nvSpPr>
            <p:cNvPr id="20487" name="Rectangle 13"/>
            <p:cNvSpPr>
              <a:spLocks noChangeArrowheads="1"/>
            </p:cNvSpPr>
            <p:nvPr/>
          </p:nvSpPr>
          <p:spPr bwMode="auto">
            <a:xfrm flipV="1">
              <a:off x="432" y="2477"/>
              <a:ext cx="1632" cy="432"/>
            </a:xfrm>
            <a:prstGeom prst="rect">
              <a:avLst/>
            </a:prstGeom>
            <a:gradFill rotWithShape="0">
              <a:gsLst>
                <a:gs pos="0">
                  <a:srgbClr val="33CCCC"/>
                </a:gs>
                <a:gs pos="50000">
                  <a:srgbClr val="185E5E"/>
                </a:gs>
                <a:gs pos="100000">
                  <a:srgbClr val="33CCCC"/>
                </a:gs>
              </a:gsLst>
              <a:lin ang="5400000" scaled="1"/>
            </a:gradFill>
            <a:ln w="9525">
              <a:noFill/>
              <a:miter lim="800000"/>
              <a:headEnd/>
              <a:tailEnd/>
            </a:ln>
          </p:spPr>
          <p:txBody>
            <a:bodyPr rot="10800000" wrap="none" anchor="ctr"/>
            <a:lstStyle/>
            <a:p>
              <a:r>
                <a:rPr lang="en-US" b="1">
                  <a:solidFill>
                    <a:schemeClr val="bg1"/>
                  </a:solidFill>
                  <a:latin typeface="Calibri" pitchFamily="34" charset="0"/>
                </a:rPr>
                <a:t>CAP. TRABAJO</a:t>
              </a:r>
            </a:p>
          </p:txBody>
        </p:sp>
        <p:sp>
          <p:nvSpPr>
            <p:cNvPr id="20488" name="Text Box 15"/>
            <p:cNvSpPr txBox="1">
              <a:spLocks noChangeArrowheads="1"/>
            </p:cNvSpPr>
            <p:nvPr/>
          </p:nvSpPr>
          <p:spPr bwMode="auto">
            <a:xfrm>
              <a:off x="624" y="1325"/>
              <a:ext cx="1092" cy="291"/>
            </a:xfrm>
            <a:prstGeom prst="rect">
              <a:avLst/>
            </a:prstGeom>
            <a:noFill/>
            <a:ln w="9525">
              <a:noFill/>
              <a:miter lim="800000"/>
              <a:headEnd/>
              <a:tailEnd/>
            </a:ln>
          </p:spPr>
          <p:txBody>
            <a:bodyPr>
              <a:spAutoFit/>
            </a:bodyPr>
            <a:lstStyle/>
            <a:p>
              <a:pPr algn="ctr">
                <a:spcBef>
                  <a:spcPct val="50000"/>
                </a:spcBef>
              </a:pPr>
              <a:r>
                <a:rPr lang="en-US" b="1">
                  <a:solidFill>
                    <a:schemeClr val="accent1"/>
                  </a:solidFill>
                  <a:latin typeface="Calibri" pitchFamily="34" charset="0"/>
                </a:rPr>
                <a:t>VENTAS</a:t>
              </a:r>
            </a:p>
          </p:txBody>
        </p:sp>
        <p:sp>
          <p:nvSpPr>
            <p:cNvPr id="20489" name="Rectangle 16"/>
            <p:cNvSpPr>
              <a:spLocks noChangeArrowheads="1"/>
            </p:cNvSpPr>
            <p:nvPr/>
          </p:nvSpPr>
          <p:spPr bwMode="auto">
            <a:xfrm>
              <a:off x="2976" y="1325"/>
              <a:ext cx="2160" cy="480"/>
            </a:xfrm>
            <a:prstGeom prst="rect">
              <a:avLst/>
            </a:prstGeom>
            <a:gradFill rotWithShape="0">
              <a:gsLst>
                <a:gs pos="0">
                  <a:srgbClr val="FFFF99"/>
                </a:gs>
                <a:gs pos="50000">
                  <a:srgbClr val="FFFFFF"/>
                </a:gs>
                <a:gs pos="100000">
                  <a:srgbClr val="FFFF99"/>
                </a:gs>
              </a:gsLst>
              <a:lin ang="5400000" scaled="1"/>
            </a:gradFill>
            <a:ln w="9525">
              <a:noFill/>
              <a:miter lim="800000"/>
              <a:headEnd/>
              <a:tailEnd/>
            </a:ln>
          </p:spPr>
          <p:txBody>
            <a:bodyPr wrap="none" anchor="ctr"/>
            <a:lstStyle/>
            <a:p>
              <a:r>
                <a:rPr lang="en-US" b="1">
                  <a:latin typeface="Calibri" pitchFamily="34" charset="0"/>
                </a:rPr>
                <a:t>COSTOS OPERATIVOS</a:t>
              </a:r>
            </a:p>
          </p:txBody>
        </p:sp>
        <p:sp>
          <p:nvSpPr>
            <p:cNvPr id="20490" name="AutoShape 17"/>
            <p:cNvSpPr>
              <a:spLocks noChangeArrowheads="1"/>
            </p:cNvSpPr>
            <p:nvPr/>
          </p:nvSpPr>
          <p:spPr bwMode="auto">
            <a:xfrm rot="-5400000">
              <a:off x="984" y="2021"/>
              <a:ext cx="432" cy="288"/>
            </a:xfrm>
            <a:prstGeom prst="rightArrow">
              <a:avLst>
                <a:gd name="adj1" fmla="val 50000"/>
                <a:gd name="adj2" fmla="val 37500"/>
              </a:avLst>
            </a:prstGeom>
            <a:solidFill>
              <a:srgbClr val="FF0000"/>
            </a:solidFill>
            <a:ln w="9525">
              <a:noFill/>
              <a:miter lim="800000"/>
              <a:headEnd/>
              <a:tailEnd/>
            </a:ln>
          </p:spPr>
          <p:txBody>
            <a:bodyPr wrap="none" anchor="ctr"/>
            <a:lstStyle/>
            <a:p>
              <a:endParaRPr lang="es-AR"/>
            </a:p>
          </p:txBody>
        </p:sp>
        <p:sp>
          <p:nvSpPr>
            <p:cNvPr id="20491" name="AutoShape 18"/>
            <p:cNvSpPr>
              <a:spLocks noChangeArrowheads="1"/>
            </p:cNvSpPr>
            <p:nvPr/>
          </p:nvSpPr>
          <p:spPr bwMode="auto">
            <a:xfrm rot="10800000">
              <a:off x="2208" y="1373"/>
              <a:ext cx="432" cy="288"/>
            </a:xfrm>
            <a:prstGeom prst="rightArrow">
              <a:avLst>
                <a:gd name="adj1" fmla="val 50000"/>
                <a:gd name="adj2" fmla="val 37500"/>
              </a:avLst>
            </a:prstGeom>
            <a:solidFill>
              <a:srgbClr val="FF0000"/>
            </a:solidFill>
            <a:ln w="9525">
              <a:noFill/>
              <a:miter lim="800000"/>
              <a:headEnd/>
              <a:tailEnd/>
            </a:ln>
          </p:spPr>
          <p:txBody>
            <a:bodyPr wrap="none" anchor="ctr"/>
            <a:lstStyle/>
            <a:p>
              <a:endParaRPr lang="es-AR"/>
            </a:p>
          </p:txBody>
        </p:sp>
        <p:sp>
          <p:nvSpPr>
            <p:cNvPr id="20492" name="Oval 20"/>
            <p:cNvSpPr>
              <a:spLocks noChangeArrowheads="1"/>
            </p:cNvSpPr>
            <p:nvPr/>
          </p:nvSpPr>
          <p:spPr bwMode="auto">
            <a:xfrm>
              <a:off x="288" y="1085"/>
              <a:ext cx="1824" cy="816"/>
            </a:xfrm>
            <a:prstGeom prst="ellipse">
              <a:avLst/>
            </a:prstGeom>
            <a:noFill/>
            <a:ln w="41275">
              <a:solidFill>
                <a:srgbClr val="CC99FF"/>
              </a:solidFill>
              <a:round/>
              <a:headEnd/>
              <a:tailEnd/>
            </a:ln>
          </p:spPr>
          <p:txBody>
            <a:bodyPr wrap="none" anchor="ctr"/>
            <a:lstStyle/>
            <a:p>
              <a:endParaRPr lang="es-AR"/>
            </a:p>
          </p:txBody>
        </p:sp>
        <p:sp>
          <p:nvSpPr>
            <p:cNvPr id="20493" name="AutoShape 21"/>
            <p:cNvSpPr>
              <a:spLocks/>
            </p:cNvSpPr>
            <p:nvPr/>
          </p:nvSpPr>
          <p:spPr bwMode="auto">
            <a:xfrm rot="5400000">
              <a:off x="1104" y="3053"/>
              <a:ext cx="288" cy="1536"/>
            </a:xfrm>
            <a:prstGeom prst="rightBrace">
              <a:avLst>
                <a:gd name="adj1" fmla="val 44444"/>
                <a:gd name="adj2" fmla="val 50000"/>
              </a:avLst>
            </a:prstGeom>
            <a:noFill/>
            <a:ln w="28575">
              <a:solidFill>
                <a:schemeClr val="hlink"/>
              </a:solidFill>
              <a:round/>
              <a:headEnd/>
              <a:tailEnd/>
            </a:ln>
          </p:spPr>
          <p:txBody>
            <a:bodyPr wrap="none" anchor="ctr"/>
            <a:lstStyle/>
            <a:p>
              <a:endParaRPr lang="es-AR"/>
            </a:p>
          </p:txBody>
        </p:sp>
        <p:sp>
          <p:nvSpPr>
            <p:cNvPr id="20494" name="Text Box 22"/>
            <p:cNvSpPr txBox="1">
              <a:spLocks noChangeArrowheads="1"/>
            </p:cNvSpPr>
            <p:nvPr/>
          </p:nvSpPr>
          <p:spPr bwMode="auto">
            <a:xfrm>
              <a:off x="672" y="3993"/>
              <a:ext cx="1248" cy="231"/>
            </a:xfrm>
            <a:prstGeom prst="rect">
              <a:avLst/>
            </a:prstGeom>
            <a:noFill/>
            <a:ln w="9525">
              <a:noFill/>
              <a:miter lim="800000"/>
              <a:headEnd/>
              <a:tailEnd/>
            </a:ln>
          </p:spPr>
          <p:txBody>
            <a:bodyPr>
              <a:spAutoFit/>
            </a:bodyPr>
            <a:lstStyle/>
            <a:p>
              <a:pPr>
                <a:spcBef>
                  <a:spcPct val="50000"/>
                </a:spcBef>
              </a:pPr>
              <a:r>
                <a:rPr lang="en-US" sz="1800" b="1">
                  <a:solidFill>
                    <a:srgbClr val="0066CC"/>
                  </a:solidFill>
                  <a:latin typeface="Calibri" pitchFamily="34" charset="0"/>
                </a:rPr>
                <a:t>INVERSION</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3 Marcador de pie de página"/>
          <p:cNvSpPr>
            <a:spLocks noGrp="1"/>
          </p:cNvSpPr>
          <p:nvPr>
            <p:ph type="ftr" sz="quarter" idx="11"/>
          </p:nvPr>
        </p:nvSpPr>
        <p:spPr>
          <a:xfrm>
            <a:off x="1258888" y="6381750"/>
            <a:ext cx="6408737" cy="476250"/>
          </a:xfrm>
          <a:noFill/>
        </p:spPr>
        <p:txBody>
          <a:bodyPr/>
          <a:lstStyle/>
          <a:p>
            <a:endParaRPr lang="es-AR">
              <a:solidFill>
                <a:schemeClr val="tx2"/>
              </a:solidFill>
            </a:endParaRPr>
          </a:p>
        </p:txBody>
      </p:sp>
      <p:sp>
        <p:nvSpPr>
          <p:cNvPr id="21507" name="Rectangle 4"/>
          <p:cNvSpPr>
            <a:spLocks noChangeArrowheads="1"/>
          </p:cNvSpPr>
          <p:nvPr/>
        </p:nvSpPr>
        <p:spPr bwMode="auto">
          <a:xfrm>
            <a:off x="0" y="0"/>
            <a:ext cx="9372600" cy="6858000"/>
          </a:xfrm>
          <a:prstGeom prst="rect">
            <a:avLst/>
          </a:prstGeom>
          <a:noFill/>
          <a:ln w="9525">
            <a:solidFill>
              <a:schemeClr val="tx1"/>
            </a:solidFill>
            <a:miter lim="800000"/>
            <a:headEnd/>
            <a:tailEnd/>
          </a:ln>
        </p:spPr>
        <p:txBody>
          <a:bodyPr wrap="none" anchor="ctr"/>
          <a:lstStyle/>
          <a:p>
            <a:endParaRPr lang="es-AR"/>
          </a:p>
        </p:txBody>
      </p:sp>
      <p:sp>
        <p:nvSpPr>
          <p:cNvPr id="21508" name="Text Box 11"/>
          <p:cNvSpPr txBox="1">
            <a:spLocks noChangeArrowheads="1"/>
          </p:cNvSpPr>
          <p:nvPr/>
        </p:nvSpPr>
        <p:spPr bwMode="auto">
          <a:xfrm>
            <a:off x="0" y="-15875"/>
            <a:ext cx="9144000" cy="944563"/>
          </a:xfrm>
          <a:prstGeom prst="rect">
            <a:avLst/>
          </a:prstGeom>
          <a:noFill/>
          <a:ln w="9525" algn="ctr">
            <a:noFill/>
            <a:miter lim="800000"/>
            <a:headEnd/>
            <a:tailEnd/>
          </a:ln>
        </p:spPr>
        <p:txBody>
          <a:bodyPr>
            <a:spAutoFit/>
          </a:bodyPr>
          <a:lstStyle/>
          <a:p>
            <a:endParaRPr lang="es-AR">
              <a:solidFill>
                <a:srgbClr val="CC0000"/>
              </a:solidFill>
            </a:endParaRPr>
          </a:p>
          <a:p>
            <a:endParaRPr lang="es-ES" sz="3200">
              <a:solidFill>
                <a:srgbClr val="CC0000"/>
              </a:solidFill>
            </a:endParaRPr>
          </a:p>
        </p:txBody>
      </p:sp>
      <p:grpSp>
        <p:nvGrpSpPr>
          <p:cNvPr id="21509" name="Group 11"/>
          <p:cNvGrpSpPr>
            <a:grpSpLocks/>
          </p:cNvGrpSpPr>
          <p:nvPr/>
        </p:nvGrpSpPr>
        <p:grpSpPr bwMode="auto">
          <a:xfrm>
            <a:off x="611188" y="1517650"/>
            <a:ext cx="7696200" cy="4983163"/>
            <a:chOff x="288" y="1085"/>
            <a:chExt cx="4848" cy="3139"/>
          </a:xfrm>
        </p:grpSpPr>
        <p:sp>
          <p:nvSpPr>
            <p:cNvPr id="21510" name="Rectangle 12"/>
            <p:cNvSpPr>
              <a:spLocks noChangeArrowheads="1"/>
            </p:cNvSpPr>
            <p:nvPr/>
          </p:nvSpPr>
          <p:spPr bwMode="auto">
            <a:xfrm>
              <a:off x="432" y="2909"/>
              <a:ext cx="1628" cy="720"/>
            </a:xfrm>
            <a:prstGeom prst="rect">
              <a:avLst/>
            </a:prstGeom>
            <a:gradFill rotWithShape="0">
              <a:gsLst>
                <a:gs pos="0">
                  <a:srgbClr val="FF7C80"/>
                </a:gs>
                <a:gs pos="50000">
                  <a:srgbClr val="76393B"/>
                </a:gs>
                <a:gs pos="100000">
                  <a:srgbClr val="FF7C80"/>
                </a:gs>
              </a:gsLst>
              <a:lin ang="5400000" scaled="1"/>
            </a:gradFill>
            <a:ln w="9525">
              <a:noFill/>
              <a:miter lim="800000"/>
              <a:headEnd/>
              <a:tailEnd/>
            </a:ln>
          </p:spPr>
          <p:txBody>
            <a:bodyPr wrap="none" anchor="ctr"/>
            <a:lstStyle/>
            <a:p>
              <a:r>
                <a:rPr lang="en-US" b="1">
                  <a:solidFill>
                    <a:schemeClr val="bg1"/>
                  </a:solidFill>
                  <a:latin typeface="Calibri" pitchFamily="34" charset="0"/>
                </a:rPr>
                <a:t>ACTIVO FIJO</a:t>
              </a:r>
            </a:p>
          </p:txBody>
        </p:sp>
        <p:sp>
          <p:nvSpPr>
            <p:cNvPr id="21511" name="Rectangle 13"/>
            <p:cNvSpPr>
              <a:spLocks noChangeArrowheads="1"/>
            </p:cNvSpPr>
            <p:nvPr/>
          </p:nvSpPr>
          <p:spPr bwMode="auto">
            <a:xfrm flipV="1">
              <a:off x="432" y="2477"/>
              <a:ext cx="1632" cy="432"/>
            </a:xfrm>
            <a:prstGeom prst="rect">
              <a:avLst/>
            </a:prstGeom>
            <a:gradFill rotWithShape="0">
              <a:gsLst>
                <a:gs pos="0">
                  <a:srgbClr val="33CCCC"/>
                </a:gs>
                <a:gs pos="50000">
                  <a:srgbClr val="185E5E"/>
                </a:gs>
                <a:gs pos="100000">
                  <a:srgbClr val="33CCCC"/>
                </a:gs>
              </a:gsLst>
              <a:lin ang="5400000" scaled="1"/>
            </a:gradFill>
            <a:ln w="9525">
              <a:noFill/>
              <a:miter lim="800000"/>
              <a:headEnd/>
              <a:tailEnd/>
            </a:ln>
          </p:spPr>
          <p:txBody>
            <a:bodyPr rot="10800000" wrap="none" anchor="ctr"/>
            <a:lstStyle/>
            <a:p>
              <a:r>
                <a:rPr lang="en-US" b="1">
                  <a:solidFill>
                    <a:schemeClr val="bg1"/>
                  </a:solidFill>
                  <a:latin typeface="Calibri" pitchFamily="34" charset="0"/>
                </a:rPr>
                <a:t>CAP. TRABAJO</a:t>
              </a:r>
            </a:p>
          </p:txBody>
        </p:sp>
        <p:sp>
          <p:nvSpPr>
            <p:cNvPr id="21512" name="Rectangle 14"/>
            <p:cNvSpPr>
              <a:spLocks noChangeArrowheads="1"/>
            </p:cNvSpPr>
            <p:nvPr/>
          </p:nvSpPr>
          <p:spPr bwMode="auto">
            <a:xfrm>
              <a:off x="2929" y="2765"/>
              <a:ext cx="2159" cy="478"/>
            </a:xfrm>
            <a:prstGeom prst="rect">
              <a:avLst/>
            </a:prstGeom>
            <a:gradFill rotWithShape="0">
              <a:gsLst>
                <a:gs pos="0">
                  <a:srgbClr val="333399"/>
                </a:gs>
                <a:gs pos="50000">
                  <a:srgbClr val="FFFFFF"/>
                </a:gs>
                <a:gs pos="100000">
                  <a:srgbClr val="333399"/>
                </a:gs>
              </a:gsLst>
              <a:lin ang="5400000" scaled="1"/>
            </a:gradFill>
            <a:ln w="9525">
              <a:noFill/>
              <a:miter lim="800000"/>
              <a:headEnd/>
              <a:tailEnd/>
            </a:ln>
          </p:spPr>
          <p:txBody>
            <a:bodyPr wrap="none" anchor="ctr"/>
            <a:lstStyle/>
            <a:p>
              <a:r>
                <a:rPr lang="en-US" b="1">
                  <a:solidFill>
                    <a:srgbClr val="FF0066"/>
                  </a:solidFill>
                  <a:latin typeface="Calibri" pitchFamily="34" charset="0"/>
                </a:rPr>
                <a:t>COSTOS FINANCIEROS</a:t>
              </a:r>
            </a:p>
          </p:txBody>
        </p:sp>
        <p:sp>
          <p:nvSpPr>
            <p:cNvPr id="21513" name="Text Box 15"/>
            <p:cNvSpPr txBox="1">
              <a:spLocks noChangeArrowheads="1"/>
            </p:cNvSpPr>
            <p:nvPr/>
          </p:nvSpPr>
          <p:spPr bwMode="auto">
            <a:xfrm>
              <a:off x="624" y="1325"/>
              <a:ext cx="1092" cy="291"/>
            </a:xfrm>
            <a:prstGeom prst="rect">
              <a:avLst/>
            </a:prstGeom>
            <a:noFill/>
            <a:ln w="9525">
              <a:noFill/>
              <a:miter lim="800000"/>
              <a:headEnd/>
              <a:tailEnd/>
            </a:ln>
          </p:spPr>
          <p:txBody>
            <a:bodyPr>
              <a:spAutoFit/>
            </a:bodyPr>
            <a:lstStyle/>
            <a:p>
              <a:pPr algn="ctr">
                <a:spcBef>
                  <a:spcPct val="50000"/>
                </a:spcBef>
              </a:pPr>
              <a:r>
                <a:rPr lang="en-US" b="1">
                  <a:solidFill>
                    <a:schemeClr val="accent1"/>
                  </a:solidFill>
                  <a:latin typeface="Calibri" pitchFamily="34" charset="0"/>
                </a:rPr>
                <a:t>VENTAS</a:t>
              </a:r>
            </a:p>
          </p:txBody>
        </p:sp>
        <p:sp>
          <p:nvSpPr>
            <p:cNvPr id="21514" name="Rectangle 16"/>
            <p:cNvSpPr>
              <a:spLocks noChangeArrowheads="1"/>
            </p:cNvSpPr>
            <p:nvPr/>
          </p:nvSpPr>
          <p:spPr bwMode="auto">
            <a:xfrm>
              <a:off x="2976" y="1325"/>
              <a:ext cx="2160" cy="480"/>
            </a:xfrm>
            <a:prstGeom prst="rect">
              <a:avLst/>
            </a:prstGeom>
            <a:gradFill rotWithShape="0">
              <a:gsLst>
                <a:gs pos="0">
                  <a:srgbClr val="FFFF99"/>
                </a:gs>
                <a:gs pos="50000">
                  <a:srgbClr val="FFFFFF"/>
                </a:gs>
                <a:gs pos="100000">
                  <a:srgbClr val="FFFF99"/>
                </a:gs>
              </a:gsLst>
              <a:lin ang="5400000" scaled="1"/>
            </a:gradFill>
            <a:ln w="9525">
              <a:noFill/>
              <a:miter lim="800000"/>
              <a:headEnd/>
              <a:tailEnd/>
            </a:ln>
          </p:spPr>
          <p:txBody>
            <a:bodyPr wrap="none" anchor="ctr"/>
            <a:lstStyle/>
            <a:p>
              <a:r>
                <a:rPr lang="en-US" b="1">
                  <a:latin typeface="Calibri" pitchFamily="34" charset="0"/>
                </a:rPr>
                <a:t>COSTOS OPERATIVOS</a:t>
              </a:r>
            </a:p>
          </p:txBody>
        </p:sp>
        <p:sp>
          <p:nvSpPr>
            <p:cNvPr id="21515" name="AutoShape 17"/>
            <p:cNvSpPr>
              <a:spLocks noChangeArrowheads="1"/>
            </p:cNvSpPr>
            <p:nvPr/>
          </p:nvSpPr>
          <p:spPr bwMode="auto">
            <a:xfrm rot="-5400000">
              <a:off x="984" y="2021"/>
              <a:ext cx="432" cy="288"/>
            </a:xfrm>
            <a:prstGeom prst="rightArrow">
              <a:avLst>
                <a:gd name="adj1" fmla="val 50000"/>
                <a:gd name="adj2" fmla="val 37500"/>
              </a:avLst>
            </a:prstGeom>
            <a:solidFill>
              <a:srgbClr val="FF0000"/>
            </a:solidFill>
            <a:ln w="9525">
              <a:noFill/>
              <a:miter lim="800000"/>
              <a:headEnd/>
              <a:tailEnd/>
            </a:ln>
          </p:spPr>
          <p:txBody>
            <a:bodyPr wrap="none" anchor="ctr"/>
            <a:lstStyle/>
            <a:p>
              <a:endParaRPr lang="es-AR"/>
            </a:p>
          </p:txBody>
        </p:sp>
        <p:sp>
          <p:nvSpPr>
            <p:cNvPr id="21516" name="AutoShape 18"/>
            <p:cNvSpPr>
              <a:spLocks noChangeArrowheads="1"/>
            </p:cNvSpPr>
            <p:nvPr/>
          </p:nvSpPr>
          <p:spPr bwMode="auto">
            <a:xfrm rot="10800000">
              <a:off x="2208" y="1373"/>
              <a:ext cx="432" cy="288"/>
            </a:xfrm>
            <a:prstGeom prst="rightArrow">
              <a:avLst>
                <a:gd name="adj1" fmla="val 50000"/>
                <a:gd name="adj2" fmla="val 37500"/>
              </a:avLst>
            </a:prstGeom>
            <a:solidFill>
              <a:srgbClr val="FF0000"/>
            </a:solidFill>
            <a:ln w="9525">
              <a:noFill/>
              <a:miter lim="800000"/>
              <a:headEnd/>
              <a:tailEnd/>
            </a:ln>
          </p:spPr>
          <p:txBody>
            <a:bodyPr wrap="none" anchor="ctr"/>
            <a:lstStyle/>
            <a:p>
              <a:endParaRPr lang="es-AR"/>
            </a:p>
          </p:txBody>
        </p:sp>
        <p:sp>
          <p:nvSpPr>
            <p:cNvPr id="21517" name="AutoShape 19"/>
            <p:cNvSpPr>
              <a:spLocks noChangeArrowheads="1"/>
            </p:cNvSpPr>
            <p:nvPr/>
          </p:nvSpPr>
          <p:spPr bwMode="auto">
            <a:xfrm rot="10800000">
              <a:off x="2208" y="2861"/>
              <a:ext cx="432" cy="288"/>
            </a:xfrm>
            <a:prstGeom prst="rightArrow">
              <a:avLst>
                <a:gd name="adj1" fmla="val 50000"/>
                <a:gd name="adj2" fmla="val 37500"/>
              </a:avLst>
            </a:prstGeom>
            <a:solidFill>
              <a:srgbClr val="FF0000"/>
            </a:solidFill>
            <a:ln w="9525">
              <a:noFill/>
              <a:miter lim="800000"/>
              <a:headEnd/>
              <a:tailEnd/>
            </a:ln>
          </p:spPr>
          <p:txBody>
            <a:bodyPr wrap="none" anchor="ctr"/>
            <a:lstStyle/>
            <a:p>
              <a:endParaRPr lang="es-AR"/>
            </a:p>
          </p:txBody>
        </p:sp>
        <p:sp>
          <p:nvSpPr>
            <p:cNvPr id="21518" name="Oval 20"/>
            <p:cNvSpPr>
              <a:spLocks noChangeArrowheads="1"/>
            </p:cNvSpPr>
            <p:nvPr/>
          </p:nvSpPr>
          <p:spPr bwMode="auto">
            <a:xfrm>
              <a:off x="288" y="1085"/>
              <a:ext cx="1824" cy="816"/>
            </a:xfrm>
            <a:prstGeom prst="ellipse">
              <a:avLst/>
            </a:prstGeom>
            <a:noFill/>
            <a:ln w="41275">
              <a:solidFill>
                <a:srgbClr val="CC99FF"/>
              </a:solidFill>
              <a:round/>
              <a:headEnd/>
              <a:tailEnd/>
            </a:ln>
          </p:spPr>
          <p:txBody>
            <a:bodyPr wrap="none" anchor="ctr"/>
            <a:lstStyle/>
            <a:p>
              <a:endParaRPr lang="es-AR"/>
            </a:p>
          </p:txBody>
        </p:sp>
        <p:sp>
          <p:nvSpPr>
            <p:cNvPr id="21519" name="AutoShape 21"/>
            <p:cNvSpPr>
              <a:spLocks/>
            </p:cNvSpPr>
            <p:nvPr/>
          </p:nvSpPr>
          <p:spPr bwMode="auto">
            <a:xfrm rot="5400000">
              <a:off x="1104" y="3053"/>
              <a:ext cx="288" cy="1536"/>
            </a:xfrm>
            <a:prstGeom prst="rightBrace">
              <a:avLst>
                <a:gd name="adj1" fmla="val 44444"/>
                <a:gd name="adj2" fmla="val 50000"/>
              </a:avLst>
            </a:prstGeom>
            <a:noFill/>
            <a:ln w="28575">
              <a:solidFill>
                <a:schemeClr val="hlink"/>
              </a:solidFill>
              <a:round/>
              <a:headEnd/>
              <a:tailEnd/>
            </a:ln>
          </p:spPr>
          <p:txBody>
            <a:bodyPr wrap="none" anchor="ctr"/>
            <a:lstStyle/>
            <a:p>
              <a:endParaRPr lang="es-AR"/>
            </a:p>
          </p:txBody>
        </p:sp>
        <p:sp>
          <p:nvSpPr>
            <p:cNvPr id="21520" name="Text Box 22"/>
            <p:cNvSpPr txBox="1">
              <a:spLocks noChangeArrowheads="1"/>
            </p:cNvSpPr>
            <p:nvPr/>
          </p:nvSpPr>
          <p:spPr bwMode="auto">
            <a:xfrm>
              <a:off x="672" y="3993"/>
              <a:ext cx="1248" cy="231"/>
            </a:xfrm>
            <a:prstGeom prst="rect">
              <a:avLst/>
            </a:prstGeom>
            <a:noFill/>
            <a:ln w="9525">
              <a:noFill/>
              <a:miter lim="800000"/>
              <a:headEnd/>
              <a:tailEnd/>
            </a:ln>
          </p:spPr>
          <p:txBody>
            <a:bodyPr>
              <a:spAutoFit/>
            </a:bodyPr>
            <a:lstStyle/>
            <a:p>
              <a:pPr>
                <a:spcBef>
                  <a:spcPct val="50000"/>
                </a:spcBef>
              </a:pPr>
              <a:r>
                <a:rPr lang="en-US" sz="1800" b="1">
                  <a:solidFill>
                    <a:srgbClr val="0066CC"/>
                  </a:solidFill>
                  <a:latin typeface="Calibri" pitchFamily="34" charset="0"/>
                </a:rPr>
                <a:t>INVERSION</a:t>
              </a:r>
            </a:p>
          </p:txBody>
        </p:sp>
        <p:sp>
          <p:nvSpPr>
            <p:cNvPr id="21521" name="Text Box 23"/>
            <p:cNvSpPr txBox="1">
              <a:spLocks noChangeArrowheads="1"/>
            </p:cNvSpPr>
            <p:nvPr/>
          </p:nvSpPr>
          <p:spPr bwMode="auto">
            <a:xfrm>
              <a:off x="3408" y="3581"/>
              <a:ext cx="1248" cy="577"/>
            </a:xfrm>
            <a:prstGeom prst="rect">
              <a:avLst/>
            </a:prstGeom>
            <a:noFill/>
            <a:ln w="9525">
              <a:noFill/>
              <a:miter lim="800000"/>
              <a:headEnd/>
              <a:tailEnd/>
            </a:ln>
          </p:spPr>
          <p:txBody>
            <a:bodyPr>
              <a:spAutoFit/>
            </a:bodyPr>
            <a:lstStyle/>
            <a:p>
              <a:pPr>
                <a:spcBef>
                  <a:spcPct val="50000"/>
                </a:spcBef>
              </a:pPr>
              <a:r>
                <a:rPr lang="en-US" sz="1800" b="1">
                  <a:solidFill>
                    <a:srgbClr val="FF0066"/>
                  </a:solidFill>
                  <a:latin typeface="Calibri" pitchFamily="34" charset="0"/>
                </a:rPr>
                <a:t>Incluye la retribución al capital propio</a:t>
              </a:r>
            </a:p>
          </p:txBody>
        </p:sp>
        <p:sp>
          <p:nvSpPr>
            <p:cNvPr id="21522" name="AutoShape 24"/>
            <p:cNvSpPr>
              <a:spLocks/>
            </p:cNvSpPr>
            <p:nvPr/>
          </p:nvSpPr>
          <p:spPr bwMode="auto">
            <a:xfrm rot="5400000">
              <a:off x="3840" y="2669"/>
              <a:ext cx="288" cy="1536"/>
            </a:xfrm>
            <a:prstGeom prst="rightBrace">
              <a:avLst>
                <a:gd name="adj1" fmla="val 44444"/>
                <a:gd name="adj2" fmla="val 50000"/>
              </a:avLst>
            </a:prstGeom>
            <a:noFill/>
            <a:ln w="28575">
              <a:solidFill>
                <a:schemeClr val="hlink"/>
              </a:solidFill>
              <a:round/>
              <a:headEnd/>
              <a:tailEnd/>
            </a:ln>
          </p:spPr>
          <p:txBody>
            <a:bodyPr wrap="none" anchor="ctr"/>
            <a:lstStyle/>
            <a:p>
              <a:endParaRPr lang="es-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5 Marcador de número de diapositiva"/>
          <p:cNvSpPr>
            <a:spLocks noGrp="1"/>
          </p:cNvSpPr>
          <p:nvPr>
            <p:ph type="sldNum" sz="quarter" idx="12"/>
          </p:nvPr>
        </p:nvSpPr>
        <p:spPr>
          <a:noFill/>
        </p:spPr>
        <p:txBody>
          <a:bodyPr/>
          <a:lstStyle/>
          <a:p>
            <a:fld id="{1B9BE8D3-891F-4A53-BE54-531151FB6494}" type="slidenum">
              <a:rPr lang="es-ES"/>
              <a:pPr/>
              <a:t>24</a:t>
            </a:fld>
            <a:endParaRPr lang="es-ES"/>
          </a:p>
        </p:txBody>
      </p:sp>
      <p:sp>
        <p:nvSpPr>
          <p:cNvPr id="22531" name="Rectangle 2"/>
          <p:cNvSpPr>
            <a:spLocks noGrp="1" noChangeArrowheads="1"/>
          </p:cNvSpPr>
          <p:nvPr>
            <p:ph type="title"/>
          </p:nvPr>
        </p:nvSpPr>
        <p:spPr/>
        <p:txBody>
          <a:bodyPr/>
          <a:lstStyle/>
          <a:p>
            <a:pPr eaLnBrk="1" hangingPunct="1"/>
            <a:r>
              <a:rPr lang="es-ES_tradnl" smtClean="0"/>
              <a:t>Análisis de entorno</a:t>
            </a:r>
            <a:endParaRPr lang="en-US" smtClean="0"/>
          </a:p>
        </p:txBody>
      </p:sp>
      <p:sp>
        <p:nvSpPr>
          <p:cNvPr id="22532" name="Rectangle 3"/>
          <p:cNvSpPr>
            <a:spLocks noGrp="1" noChangeArrowheads="1"/>
          </p:cNvSpPr>
          <p:nvPr>
            <p:ph type="body" idx="1"/>
          </p:nvPr>
        </p:nvSpPr>
        <p:spPr/>
        <p:txBody>
          <a:bodyPr/>
          <a:lstStyle/>
          <a:p>
            <a:pPr eaLnBrk="1" hangingPunct="1"/>
            <a:endParaRPr lang="es-ES_tradnl" smtClean="0"/>
          </a:p>
          <a:p>
            <a:pPr eaLnBrk="1" hangingPunct="1"/>
            <a:r>
              <a:rPr lang="es-ES_tradnl" smtClean="0"/>
              <a:t>Método PEMO: Primer Estudio de Mercado Objetivo</a:t>
            </a:r>
          </a:p>
          <a:p>
            <a:pPr eaLnBrk="1" hangingPunct="1"/>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5 Marcador de número de diapositiva"/>
          <p:cNvSpPr>
            <a:spLocks noGrp="1"/>
          </p:cNvSpPr>
          <p:nvPr>
            <p:ph type="sldNum" sz="quarter" idx="12"/>
          </p:nvPr>
        </p:nvSpPr>
        <p:spPr>
          <a:noFill/>
        </p:spPr>
        <p:txBody>
          <a:bodyPr/>
          <a:lstStyle/>
          <a:p>
            <a:fld id="{5542CC8F-32D6-448E-8447-8163A6814F5A}" type="slidenum">
              <a:rPr lang="es-ES"/>
              <a:pPr/>
              <a:t>25</a:t>
            </a:fld>
            <a:endParaRPr lang="es-ES"/>
          </a:p>
        </p:txBody>
      </p:sp>
      <p:sp>
        <p:nvSpPr>
          <p:cNvPr id="23555" name="Rectangle 2"/>
          <p:cNvSpPr>
            <a:spLocks noGrp="1" noChangeArrowheads="1"/>
          </p:cNvSpPr>
          <p:nvPr>
            <p:ph type="title"/>
          </p:nvPr>
        </p:nvSpPr>
        <p:spPr>
          <a:xfrm>
            <a:off x="990600" y="609600"/>
            <a:ext cx="7793038" cy="1143000"/>
          </a:xfrm>
        </p:spPr>
        <p:txBody>
          <a:bodyPr/>
          <a:lstStyle/>
          <a:p>
            <a:pPr eaLnBrk="1" hangingPunct="1"/>
            <a:r>
              <a:rPr lang="es-ES_tradnl" sz="2400" smtClean="0">
                <a:solidFill>
                  <a:schemeClr val="tx1"/>
                </a:solidFill>
              </a:rPr>
              <a:t> </a:t>
            </a:r>
            <a:r>
              <a:rPr lang="en-US" smtClean="0"/>
              <a:t>Primer Estudio De Mercado Objetivo (PEMO) </a:t>
            </a:r>
          </a:p>
        </p:txBody>
      </p:sp>
      <p:sp>
        <p:nvSpPr>
          <p:cNvPr id="23556" name="Rectangle 3"/>
          <p:cNvSpPr>
            <a:spLocks noGrp="1" noChangeArrowheads="1"/>
          </p:cNvSpPr>
          <p:nvPr>
            <p:ph type="body" idx="1"/>
          </p:nvPr>
        </p:nvSpPr>
        <p:spPr/>
        <p:txBody>
          <a:bodyPr/>
          <a:lstStyle/>
          <a:p>
            <a:pPr eaLnBrk="1" hangingPunct="1">
              <a:spcBef>
                <a:spcPct val="50000"/>
              </a:spcBef>
              <a:buClrTx/>
              <a:buSzTx/>
              <a:buFontTx/>
              <a:buNone/>
            </a:pPr>
            <a:r>
              <a:rPr lang="en-US" sz="2800" smtClean="0"/>
              <a:t>Metodología</a:t>
            </a:r>
          </a:p>
          <a:p>
            <a:pPr eaLnBrk="1" hangingPunct="1">
              <a:spcBef>
                <a:spcPct val="50000"/>
              </a:spcBef>
              <a:buClrTx/>
              <a:buSzTx/>
              <a:buFontTx/>
              <a:buNone/>
            </a:pPr>
            <a:r>
              <a:rPr lang="es-ES_tradnl" sz="2800" smtClean="0"/>
              <a:t>	</a:t>
            </a:r>
            <a:r>
              <a:rPr lang="en-US" sz="2800" smtClean="0"/>
              <a:t>El método PEMO ha sido desarrollado como proyecto de investigación del CIMEeI para encontrar de forma rápida y simple mercados objetivos o “HOT”, siendo estos  aquellos donde el emprendedor debería hacer foco en una primera instancia del proyecto para optimizar recursos y aumentar sus chances de vender</a:t>
            </a:r>
          </a:p>
          <a:p>
            <a:pPr eaLnBrk="1" hangingPunct="1"/>
            <a:endParaRPr lang="en-US" sz="28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5 Marcador de número de diapositiva"/>
          <p:cNvSpPr>
            <a:spLocks noGrp="1"/>
          </p:cNvSpPr>
          <p:nvPr>
            <p:ph type="sldNum" sz="quarter" idx="12"/>
          </p:nvPr>
        </p:nvSpPr>
        <p:spPr>
          <a:noFill/>
        </p:spPr>
        <p:txBody>
          <a:bodyPr/>
          <a:lstStyle/>
          <a:p>
            <a:fld id="{C067C907-5C36-4F8C-9E29-63155C74949E}" type="slidenum">
              <a:rPr lang="es-ES"/>
              <a:pPr/>
              <a:t>26</a:t>
            </a:fld>
            <a:endParaRPr lang="es-ES"/>
          </a:p>
        </p:txBody>
      </p:sp>
      <p:sp>
        <p:nvSpPr>
          <p:cNvPr id="24579" name="Rectangle 2"/>
          <p:cNvSpPr>
            <a:spLocks noGrp="1" noChangeArrowheads="1"/>
          </p:cNvSpPr>
          <p:nvPr>
            <p:ph type="title"/>
          </p:nvPr>
        </p:nvSpPr>
        <p:spPr>
          <a:xfrm>
            <a:off x="1143000" y="381000"/>
            <a:ext cx="7793038" cy="1143000"/>
          </a:xfrm>
        </p:spPr>
        <p:txBody>
          <a:bodyPr/>
          <a:lstStyle/>
          <a:p>
            <a:pPr eaLnBrk="1" hangingPunct="1"/>
            <a:r>
              <a:rPr lang="en-US" smtClean="0"/>
              <a:t>PEMO</a:t>
            </a:r>
          </a:p>
        </p:txBody>
      </p:sp>
      <p:sp>
        <p:nvSpPr>
          <p:cNvPr id="24580" name="Rectangle 3"/>
          <p:cNvSpPr>
            <a:spLocks noGrp="1" noChangeArrowheads="1"/>
          </p:cNvSpPr>
          <p:nvPr>
            <p:ph type="body" idx="1"/>
          </p:nvPr>
        </p:nvSpPr>
        <p:spPr/>
        <p:txBody>
          <a:bodyPr/>
          <a:lstStyle/>
          <a:p>
            <a:pPr eaLnBrk="1" hangingPunct="1">
              <a:lnSpc>
                <a:spcPct val="90000"/>
              </a:lnSpc>
              <a:spcBef>
                <a:spcPct val="50000"/>
              </a:spcBef>
              <a:buClrTx/>
              <a:buSzTx/>
              <a:buFontTx/>
              <a:buChar char="•"/>
            </a:pPr>
            <a:r>
              <a:rPr lang="en-US" sz="2000" smtClean="0"/>
              <a:t>El método se aplica en 5  pasos, cada uno de los cuales puede ser realizado sin necesidad de contar con conocimientos específicos de matemáticas o probabilidad. </a:t>
            </a:r>
          </a:p>
          <a:p>
            <a:pPr lvl="1" eaLnBrk="1" hangingPunct="1">
              <a:lnSpc>
                <a:spcPct val="90000"/>
              </a:lnSpc>
              <a:spcBef>
                <a:spcPct val="50000"/>
              </a:spcBef>
              <a:buClrTx/>
              <a:buSzTx/>
              <a:buFontTx/>
              <a:buChar char="•"/>
            </a:pPr>
            <a:r>
              <a:rPr lang="en-US" sz="2000" smtClean="0"/>
              <a:t>Paso 1: 	Definición de producto</a:t>
            </a:r>
          </a:p>
          <a:p>
            <a:pPr lvl="1" eaLnBrk="1" hangingPunct="1">
              <a:lnSpc>
                <a:spcPct val="90000"/>
              </a:lnSpc>
              <a:spcBef>
                <a:spcPct val="50000"/>
              </a:spcBef>
              <a:buClrTx/>
              <a:buSzTx/>
              <a:buFontTx/>
              <a:buChar char="•"/>
            </a:pPr>
            <a:r>
              <a:rPr lang="en-US" sz="2000" smtClean="0"/>
              <a:t>Paso 2: 	Segmentar mercado objetivo</a:t>
            </a:r>
          </a:p>
          <a:p>
            <a:pPr lvl="1" eaLnBrk="1" hangingPunct="1">
              <a:lnSpc>
                <a:spcPct val="90000"/>
              </a:lnSpc>
              <a:spcBef>
                <a:spcPct val="50000"/>
              </a:spcBef>
              <a:buClrTx/>
              <a:buSzTx/>
              <a:buFontTx/>
              <a:buChar char="•"/>
            </a:pPr>
            <a:r>
              <a:rPr lang="en-US" sz="2000" smtClean="0"/>
              <a:t>Paso 3: 	Definición de Variables primarias y Preguntas de análisis</a:t>
            </a:r>
          </a:p>
          <a:p>
            <a:pPr lvl="1" eaLnBrk="1" hangingPunct="1">
              <a:lnSpc>
                <a:spcPct val="90000"/>
              </a:lnSpc>
              <a:spcBef>
                <a:spcPct val="50000"/>
              </a:spcBef>
              <a:buClrTx/>
              <a:buSzTx/>
              <a:buFontTx/>
              <a:buChar char="•"/>
            </a:pPr>
            <a:r>
              <a:rPr lang="en-US" sz="2000" smtClean="0"/>
              <a:t>Paso 4: 	Valoración de segmentos de mercados</a:t>
            </a:r>
          </a:p>
          <a:p>
            <a:pPr lvl="1" eaLnBrk="1" hangingPunct="1">
              <a:lnSpc>
                <a:spcPct val="90000"/>
              </a:lnSpc>
              <a:spcBef>
                <a:spcPct val="50000"/>
              </a:spcBef>
              <a:buClrTx/>
              <a:buSzTx/>
              <a:buFontTx/>
              <a:buChar char="•"/>
            </a:pPr>
            <a:r>
              <a:rPr lang="en-US" sz="2000" smtClean="0"/>
              <a:t>Paso 5: 	Filtro Básico / Filtro Avanzado</a:t>
            </a:r>
          </a:p>
          <a:p>
            <a:pPr lvl="1" eaLnBrk="1" hangingPunct="1">
              <a:lnSpc>
                <a:spcPct val="90000"/>
              </a:lnSpc>
              <a:spcBef>
                <a:spcPct val="50000"/>
              </a:spcBef>
              <a:buClrTx/>
              <a:buSzTx/>
              <a:buFontTx/>
              <a:buChar char="•"/>
            </a:pPr>
            <a:r>
              <a:rPr lang="en-US" sz="2000" smtClean="0"/>
              <a:t>Paso 6: 	Estimación de ventas base</a:t>
            </a:r>
          </a:p>
          <a:p>
            <a:pPr eaLnBrk="1" hangingPunct="1">
              <a:lnSpc>
                <a:spcPct val="90000"/>
              </a:lnSpc>
            </a:pPr>
            <a:endParaRPr lang="en-US" sz="20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5 Marcador de número de diapositiva"/>
          <p:cNvSpPr>
            <a:spLocks noGrp="1"/>
          </p:cNvSpPr>
          <p:nvPr>
            <p:ph type="sldNum" sz="quarter" idx="12"/>
          </p:nvPr>
        </p:nvSpPr>
        <p:spPr>
          <a:noFill/>
        </p:spPr>
        <p:txBody>
          <a:bodyPr/>
          <a:lstStyle/>
          <a:p>
            <a:fld id="{F49715B7-3E7D-4260-B93E-B19344FCF272}" type="slidenum">
              <a:rPr lang="es-ES"/>
              <a:pPr/>
              <a:t>27</a:t>
            </a:fld>
            <a:endParaRPr lang="es-ES"/>
          </a:p>
        </p:txBody>
      </p:sp>
      <p:sp>
        <p:nvSpPr>
          <p:cNvPr id="25603" name="Rectangle 2"/>
          <p:cNvSpPr>
            <a:spLocks noGrp="1" noChangeArrowheads="1"/>
          </p:cNvSpPr>
          <p:nvPr>
            <p:ph type="title"/>
          </p:nvPr>
        </p:nvSpPr>
        <p:spPr/>
        <p:txBody>
          <a:bodyPr/>
          <a:lstStyle/>
          <a:p>
            <a:pPr eaLnBrk="1" hangingPunct="1"/>
            <a:r>
              <a:rPr lang="en-US" smtClean="0"/>
              <a:t>Paso 1: 	Definición de producto</a:t>
            </a:r>
          </a:p>
        </p:txBody>
      </p:sp>
      <p:sp>
        <p:nvSpPr>
          <p:cNvPr id="25604" name="Rectangle 3"/>
          <p:cNvSpPr>
            <a:spLocks noGrp="1" noChangeArrowheads="1"/>
          </p:cNvSpPr>
          <p:nvPr>
            <p:ph type="body" idx="1"/>
          </p:nvPr>
        </p:nvSpPr>
        <p:spPr>
          <a:xfrm>
            <a:off x="1066800" y="2362200"/>
            <a:ext cx="7772400" cy="4038600"/>
          </a:xfrm>
        </p:spPr>
        <p:txBody>
          <a:bodyPr/>
          <a:lstStyle/>
          <a:p>
            <a:pPr eaLnBrk="1" hangingPunct="1">
              <a:spcBef>
                <a:spcPct val="50000"/>
              </a:spcBef>
              <a:buClrTx/>
              <a:buSzTx/>
              <a:buFontTx/>
              <a:buChar char="•"/>
            </a:pPr>
            <a:r>
              <a:rPr lang="en-US" sz="2500" smtClean="0"/>
              <a:t>Hay que tener cuidado en la definición, porque no siempre el producto o servicio implica lo que realmente vende la firma. Por ejemplo, una firma de telecomunicaciones vende celulares o pulsos, pero en realidad está vendiendo la posibilidad de comunicarse de manera inálambrica</a:t>
            </a:r>
            <a:r>
              <a:rPr lang="en-US" sz="2400" smtClean="0">
                <a:latin typeface="Times New Roman" pitchFamily="18" charset="0"/>
              </a:rPr>
              <a:t>. </a:t>
            </a:r>
          </a:p>
          <a:p>
            <a:pPr eaLnBrk="1" hangingPunct="1"/>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5 Marcador de número de diapositiva"/>
          <p:cNvSpPr>
            <a:spLocks noGrp="1"/>
          </p:cNvSpPr>
          <p:nvPr>
            <p:ph type="sldNum" sz="quarter" idx="12"/>
          </p:nvPr>
        </p:nvSpPr>
        <p:spPr>
          <a:noFill/>
        </p:spPr>
        <p:txBody>
          <a:bodyPr/>
          <a:lstStyle/>
          <a:p>
            <a:fld id="{60A5B0CE-576E-4966-81D4-EDA57D908CEB}" type="slidenum">
              <a:rPr lang="es-ES"/>
              <a:pPr/>
              <a:t>28</a:t>
            </a:fld>
            <a:endParaRPr lang="es-ES"/>
          </a:p>
        </p:txBody>
      </p:sp>
      <p:sp>
        <p:nvSpPr>
          <p:cNvPr id="26627" name="Rectangle 2"/>
          <p:cNvSpPr>
            <a:spLocks noGrp="1" noChangeArrowheads="1"/>
          </p:cNvSpPr>
          <p:nvPr>
            <p:ph type="title"/>
          </p:nvPr>
        </p:nvSpPr>
        <p:spPr/>
        <p:txBody>
          <a:bodyPr/>
          <a:lstStyle/>
          <a:p>
            <a:pPr eaLnBrk="1" hangingPunct="1"/>
            <a:r>
              <a:rPr lang="en-US" smtClean="0"/>
              <a:t>Paso 2: 	Segmentar mercado objetivo</a:t>
            </a:r>
          </a:p>
        </p:txBody>
      </p:sp>
      <p:sp>
        <p:nvSpPr>
          <p:cNvPr id="26628" name="Rectangle 3"/>
          <p:cNvSpPr>
            <a:spLocks noGrp="1" noChangeArrowheads="1"/>
          </p:cNvSpPr>
          <p:nvPr>
            <p:ph type="body" idx="1"/>
          </p:nvPr>
        </p:nvSpPr>
        <p:spPr>
          <a:xfrm>
            <a:off x="1143000" y="1905000"/>
            <a:ext cx="7772400" cy="4038600"/>
          </a:xfrm>
        </p:spPr>
        <p:txBody>
          <a:bodyPr/>
          <a:lstStyle/>
          <a:p>
            <a:pPr eaLnBrk="1" hangingPunct="1">
              <a:lnSpc>
                <a:spcPct val="90000"/>
              </a:lnSpc>
              <a:spcBef>
                <a:spcPct val="50000"/>
              </a:spcBef>
              <a:buClrTx/>
              <a:buSzTx/>
              <a:buFontTx/>
              <a:buChar char="•"/>
            </a:pPr>
            <a:r>
              <a:rPr lang="en-US" sz="2500" smtClean="0"/>
              <a:t>Segmentación Base</a:t>
            </a:r>
          </a:p>
          <a:p>
            <a:pPr lvl="1" eaLnBrk="1" hangingPunct="1">
              <a:lnSpc>
                <a:spcPct val="90000"/>
              </a:lnSpc>
              <a:spcBef>
                <a:spcPct val="50000"/>
              </a:spcBef>
              <a:buClrTx/>
              <a:buSzTx/>
              <a:buFontTx/>
              <a:buNone/>
            </a:pPr>
            <a:r>
              <a:rPr lang="en-US" sz="2400" smtClean="0"/>
              <a:t>1.</a:t>
            </a:r>
            <a:r>
              <a:rPr lang="en-US" sz="1800" smtClean="0"/>
              <a:t>	Por industria: química, “retail”, minería, servicios financieros, etc.</a:t>
            </a:r>
          </a:p>
          <a:p>
            <a:pPr lvl="1" eaLnBrk="1" hangingPunct="1">
              <a:lnSpc>
                <a:spcPct val="90000"/>
              </a:lnSpc>
              <a:spcBef>
                <a:spcPct val="50000"/>
              </a:spcBef>
              <a:buClrTx/>
              <a:buSzTx/>
              <a:buFontTx/>
              <a:buNone/>
            </a:pPr>
            <a:r>
              <a:rPr lang="en-US" sz="1800" smtClean="0"/>
              <a:t>2.	Por tamaño de empresas: micro emprendimientos, pequeña, mediana, grande, etc.</a:t>
            </a:r>
          </a:p>
          <a:p>
            <a:pPr lvl="1" eaLnBrk="1" hangingPunct="1">
              <a:lnSpc>
                <a:spcPct val="90000"/>
              </a:lnSpc>
              <a:spcBef>
                <a:spcPct val="50000"/>
              </a:spcBef>
              <a:buClrTx/>
              <a:buSzTx/>
              <a:buFontTx/>
              <a:buNone/>
            </a:pPr>
            <a:r>
              <a:rPr lang="en-US" sz="1800" smtClean="0"/>
              <a:t>3.	Por características demográficas: nivel socioeconómico, sexo, edad, etc.</a:t>
            </a:r>
          </a:p>
          <a:p>
            <a:pPr lvl="1" eaLnBrk="1" hangingPunct="1">
              <a:lnSpc>
                <a:spcPct val="90000"/>
              </a:lnSpc>
              <a:spcBef>
                <a:spcPct val="50000"/>
              </a:spcBef>
              <a:buClrTx/>
              <a:buSzTx/>
              <a:buFontTx/>
              <a:buNone/>
            </a:pPr>
            <a:r>
              <a:rPr lang="en-US" sz="1800" smtClean="0"/>
              <a:t>4.	Combinaciones de más de una segmentación base (hombres menores de 30 años, pymes industria química, etc.)</a:t>
            </a:r>
          </a:p>
          <a:p>
            <a:pPr lvl="1" eaLnBrk="1" hangingPunct="1">
              <a:lnSpc>
                <a:spcPct val="90000"/>
              </a:lnSpc>
              <a:spcBef>
                <a:spcPct val="50000"/>
              </a:spcBef>
              <a:buClrTx/>
              <a:buSzTx/>
              <a:buFontTx/>
              <a:buNone/>
            </a:pPr>
            <a:r>
              <a:rPr lang="en-US" sz="1800" smtClean="0"/>
              <a:t>5.	otras</a:t>
            </a:r>
          </a:p>
          <a:p>
            <a:pPr eaLnBrk="1" hangingPunct="1">
              <a:lnSpc>
                <a:spcPct val="90000"/>
              </a:lnSpc>
              <a:spcBef>
                <a:spcPct val="50000"/>
              </a:spcBef>
              <a:buClrTx/>
              <a:buSzTx/>
              <a:buFontTx/>
              <a:buNone/>
            </a:pPr>
            <a:r>
              <a:rPr lang="es-ES_tradnl" sz="2500" smtClean="0"/>
              <a:t>    </a:t>
            </a:r>
            <a:r>
              <a:rPr lang="en-US" sz="2500" smtClean="0"/>
              <a:t>y luego agregarle, en caso de que corresponda, una segmentación por geografía.</a:t>
            </a:r>
          </a:p>
          <a:p>
            <a:pPr eaLnBrk="1" hangingPunct="1">
              <a:lnSpc>
                <a:spcPct val="90000"/>
              </a:lnSpc>
              <a:spcBef>
                <a:spcPct val="50000"/>
              </a:spcBef>
              <a:buClrTx/>
              <a:buSzTx/>
              <a:buFontTx/>
              <a:buChar char="•"/>
            </a:pPr>
            <a:r>
              <a:rPr lang="en-US" sz="2500" smtClean="0"/>
              <a:t>Segmentación por geografía: urbano, rural, norte, sur, etc.</a:t>
            </a:r>
          </a:p>
          <a:p>
            <a:pPr eaLnBrk="1" hangingPunct="1">
              <a:lnSpc>
                <a:spcPct val="90000"/>
              </a:lnSpc>
            </a:pPr>
            <a:endParaRPr lang="en-US" sz="25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5 Marcador de número de diapositiva"/>
          <p:cNvSpPr>
            <a:spLocks noGrp="1"/>
          </p:cNvSpPr>
          <p:nvPr>
            <p:ph type="sldNum" sz="quarter" idx="12"/>
          </p:nvPr>
        </p:nvSpPr>
        <p:spPr>
          <a:noFill/>
        </p:spPr>
        <p:txBody>
          <a:bodyPr/>
          <a:lstStyle/>
          <a:p>
            <a:fld id="{CC51B7B3-3872-4C2E-9C22-60999FEB4301}" type="slidenum">
              <a:rPr lang="es-ES"/>
              <a:pPr/>
              <a:t>29</a:t>
            </a:fld>
            <a:endParaRPr lang="es-ES"/>
          </a:p>
        </p:txBody>
      </p:sp>
      <p:sp>
        <p:nvSpPr>
          <p:cNvPr id="27651" name="Rectangle 2"/>
          <p:cNvSpPr>
            <a:spLocks noGrp="1" noChangeArrowheads="1"/>
          </p:cNvSpPr>
          <p:nvPr>
            <p:ph type="title"/>
          </p:nvPr>
        </p:nvSpPr>
        <p:spPr>
          <a:xfrm>
            <a:off x="1150938" y="617538"/>
            <a:ext cx="8297862" cy="1143000"/>
          </a:xfrm>
        </p:spPr>
        <p:txBody>
          <a:bodyPr/>
          <a:lstStyle/>
          <a:p>
            <a:pPr eaLnBrk="1" hangingPunct="1"/>
            <a:r>
              <a:rPr lang="en-US" sz="4000" smtClean="0"/>
              <a:t>Paso 3: 	Definición de Variables primarias y Preguntas de análisis</a:t>
            </a:r>
            <a:endParaRPr lang="en-US" sz="4000" smtClean="0">
              <a:solidFill>
                <a:schemeClr val="tx1"/>
              </a:solidFill>
              <a:latin typeface="Times New Roman" pitchFamily="18" charset="0"/>
            </a:endParaRPr>
          </a:p>
        </p:txBody>
      </p:sp>
      <p:sp>
        <p:nvSpPr>
          <p:cNvPr id="27652" name="Rectangle 3"/>
          <p:cNvSpPr>
            <a:spLocks noGrp="1" noChangeArrowheads="1"/>
          </p:cNvSpPr>
          <p:nvPr>
            <p:ph type="body" idx="1"/>
          </p:nvPr>
        </p:nvSpPr>
        <p:spPr/>
        <p:txBody>
          <a:bodyPr/>
          <a:lstStyle/>
          <a:p>
            <a:pPr eaLnBrk="1" hangingPunct="1">
              <a:spcBef>
                <a:spcPct val="50000"/>
              </a:spcBef>
              <a:buClrTx/>
              <a:buSzTx/>
              <a:buFontTx/>
              <a:buChar char="•"/>
            </a:pPr>
            <a:r>
              <a:rPr lang="en-US" sz="2200" smtClean="0"/>
              <a:t>Valor agregado: El valor agregado es la variable que definirá en qué grado el producto o servicio ofrecido contribuye a mejorar la actividad considerada como principal (core business) de una industria o cliente en particular.</a:t>
            </a:r>
          </a:p>
          <a:p>
            <a:pPr eaLnBrk="1" hangingPunct="1">
              <a:spcBef>
                <a:spcPct val="50000"/>
              </a:spcBef>
              <a:buClrTx/>
              <a:buSzTx/>
              <a:buFontTx/>
              <a:buNone/>
            </a:pPr>
            <a:endParaRPr lang="en-US" sz="2200" smtClean="0"/>
          </a:p>
          <a:p>
            <a:pPr eaLnBrk="1" hangingPunct="1">
              <a:spcBef>
                <a:spcPct val="50000"/>
              </a:spcBef>
              <a:buClrTx/>
              <a:buSzTx/>
              <a:buFontTx/>
              <a:buChar char="•"/>
            </a:pPr>
            <a:r>
              <a:rPr lang="en-US" sz="2200" smtClean="0"/>
              <a:t>Permeabilidad: La permeabilidad es la variable que definirá el grado de facilidad con el cual el producto o servicio puede ser incorporado en una industria o cliente en particular. También puede ser considerado como inversamente proporcional a la resistencia de la industria o empresa a la adquisición del producto o servicio ofrecido.</a:t>
            </a:r>
          </a:p>
          <a:p>
            <a:pPr eaLnBrk="1" hangingPunct="1"/>
            <a:endParaRPr lang="en-US" sz="22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85800" y="1600200"/>
            <a:ext cx="8234363" cy="5062538"/>
          </a:xfrm>
          <a:prstGeom prst="rect">
            <a:avLst/>
          </a:prstGeom>
          <a:noFill/>
          <a:ln w="9525">
            <a:noFill/>
            <a:miter lim="800000"/>
            <a:headEnd/>
            <a:tailEnd/>
          </a:ln>
        </p:spPr>
      </p:pic>
      <p:sp>
        <p:nvSpPr>
          <p:cNvPr id="5123" name="Rectangle 3"/>
          <p:cNvSpPr>
            <a:spLocks noGrp="1" noChangeArrowheads="1"/>
          </p:cNvSpPr>
          <p:nvPr>
            <p:ph type="ctrTitle"/>
          </p:nvPr>
        </p:nvSpPr>
        <p:spPr>
          <a:xfrm>
            <a:off x="685800" y="0"/>
            <a:ext cx="7772400" cy="914400"/>
          </a:xfrm>
          <a:noFill/>
        </p:spPr>
        <p:txBody>
          <a:bodyPr/>
          <a:lstStyle/>
          <a:p>
            <a:pPr eaLnBrk="1" hangingPunct="1"/>
            <a:r>
              <a:rPr lang="es-ES_tradnl" sz="2800" b="1" smtClean="0"/>
              <a:t>Aspectos económicos de Valor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5 Marcador de número de diapositiva"/>
          <p:cNvSpPr>
            <a:spLocks noGrp="1"/>
          </p:cNvSpPr>
          <p:nvPr>
            <p:ph type="sldNum" sz="quarter" idx="12"/>
          </p:nvPr>
        </p:nvSpPr>
        <p:spPr>
          <a:noFill/>
        </p:spPr>
        <p:txBody>
          <a:bodyPr/>
          <a:lstStyle/>
          <a:p>
            <a:fld id="{0DBD4273-E24D-40EB-A279-3C15F4275F31}" type="slidenum">
              <a:rPr lang="es-ES"/>
              <a:pPr/>
              <a:t>30</a:t>
            </a:fld>
            <a:endParaRPr lang="es-ES"/>
          </a:p>
        </p:txBody>
      </p:sp>
      <p:sp>
        <p:nvSpPr>
          <p:cNvPr id="28675" name="Rectangle 2"/>
          <p:cNvSpPr>
            <a:spLocks noGrp="1" noChangeArrowheads="1"/>
          </p:cNvSpPr>
          <p:nvPr>
            <p:ph type="title"/>
          </p:nvPr>
        </p:nvSpPr>
        <p:spPr/>
        <p:txBody>
          <a:bodyPr/>
          <a:lstStyle/>
          <a:p>
            <a:pPr eaLnBrk="1" hangingPunct="1"/>
            <a:r>
              <a:rPr lang="en-US" sz="4000" smtClean="0"/>
              <a:t>Paso 3: 	Definición de Variables primarias y Preguntas de análisis</a:t>
            </a:r>
          </a:p>
        </p:txBody>
      </p:sp>
      <p:sp>
        <p:nvSpPr>
          <p:cNvPr id="28676" name="Rectangle 3"/>
          <p:cNvSpPr>
            <a:spLocks noGrp="1" noChangeArrowheads="1"/>
          </p:cNvSpPr>
          <p:nvPr>
            <p:ph type="body" idx="1"/>
          </p:nvPr>
        </p:nvSpPr>
        <p:spPr/>
        <p:txBody>
          <a:bodyPr/>
          <a:lstStyle/>
          <a:p>
            <a:pPr eaLnBrk="1" hangingPunct="1">
              <a:lnSpc>
                <a:spcPct val="90000"/>
              </a:lnSpc>
              <a:spcBef>
                <a:spcPct val="50000"/>
              </a:spcBef>
              <a:buClrTx/>
              <a:buSzTx/>
              <a:buFontTx/>
              <a:buChar char="•"/>
            </a:pPr>
            <a:r>
              <a:rPr lang="en-US" sz="2200" smtClean="0"/>
              <a:t>Preguntas de análisis: Conceptualmente, se someterá a cada segmento de la base de datos a una serie de preguntas y en base a las respuestas obtendremos los valores deseados de  las variables primarias.</a:t>
            </a:r>
          </a:p>
          <a:p>
            <a:pPr eaLnBrk="1" hangingPunct="1">
              <a:lnSpc>
                <a:spcPct val="90000"/>
              </a:lnSpc>
              <a:spcBef>
                <a:spcPct val="50000"/>
              </a:spcBef>
              <a:buClrTx/>
              <a:buSzTx/>
              <a:buFontTx/>
              <a:buChar char="•"/>
            </a:pPr>
            <a:r>
              <a:rPr lang="en-US" sz="2200" smtClean="0"/>
              <a:t>Se realizan 3 preguntas que definan lo más acertadamente posible la variable valor agregado. </a:t>
            </a:r>
          </a:p>
          <a:p>
            <a:pPr eaLnBrk="1" hangingPunct="1">
              <a:lnSpc>
                <a:spcPct val="90000"/>
              </a:lnSpc>
              <a:spcBef>
                <a:spcPct val="50000"/>
              </a:spcBef>
              <a:buClrTx/>
              <a:buSzTx/>
              <a:buFontTx/>
              <a:buChar char="•"/>
            </a:pPr>
            <a:r>
              <a:rPr lang="en-US" sz="2200" smtClean="0"/>
              <a:t>Se realizan 3 preguntas que definan lo más acertadamente posible la variable permeabilidad.</a:t>
            </a:r>
          </a:p>
          <a:p>
            <a:pPr eaLnBrk="1" hangingPunct="1">
              <a:lnSpc>
                <a:spcPct val="90000"/>
              </a:lnSpc>
              <a:spcBef>
                <a:spcPct val="50000"/>
              </a:spcBef>
              <a:buClrTx/>
              <a:buSzTx/>
              <a:buFontTx/>
              <a:buChar char="•"/>
            </a:pPr>
            <a:r>
              <a:rPr lang="en-US" sz="2200" smtClean="0"/>
              <a:t>Se definen 3 posibles respuestas a cada pregunta de análisis.</a:t>
            </a:r>
          </a:p>
          <a:p>
            <a:pPr eaLnBrk="1" hangingPunct="1">
              <a:lnSpc>
                <a:spcPct val="90000"/>
              </a:lnSpc>
              <a:spcBef>
                <a:spcPct val="50000"/>
              </a:spcBef>
              <a:buClrTx/>
              <a:buSzTx/>
              <a:buFontTx/>
              <a:buChar char="•"/>
            </a:pPr>
            <a:r>
              <a:rPr lang="en-US" sz="2200" smtClean="0"/>
              <a:t>A la respuesta más positiva se le asignan 3 puntos, a la respuesta del medio se le asignan 2 puntos y a la más negativa 1 punto.</a:t>
            </a:r>
          </a:p>
          <a:p>
            <a:pPr eaLnBrk="1" hangingPunct="1">
              <a:lnSpc>
                <a:spcPct val="90000"/>
              </a:lnSpc>
            </a:pPr>
            <a:endParaRPr lang="en-US" sz="22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5 Marcador de número de diapositiva"/>
          <p:cNvSpPr>
            <a:spLocks noGrp="1"/>
          </p:cNvSpPr>
          <p:nvPr>
            <p:ph type="sldNum" sz="quarter" idx="12"/>
          </p:nvPr>
        </p:nvSpPr>
        <p:spPr>
          <a:noFill/>
        </p:spPr>
        <p:txBody>
          <a:bodyPr/>
          <a:lstStyle/>
          <a:p>
            <a:fld id="{A2A10AEB-7033-4BB0-B650-8A835F089C58}" type="slidenum">
              <a:rPr lang="es-ES"/>
              <a:pPr/>
              <a:t>31</a:t>
            </a:fld>
            <a:endParaRPr lang="es-ES"/>
          </a:p>
        </p:txBody>
      </p:sp>
      <p:sp>
        <p:nvSpPr>
          <p:cNvPr id="29699" name="Rectangle 2"/>
          <p:cNvSpPr>
            <a:spLocks noGrp="1" noChangeArrowheads="1"/>
          </p:cNvSpPr>
          <p:nvPr>
            <p:ph type="title"/>
          </p:nvPr>
        </p:nvSpPr>
        <p:spPr>
          <a:xfrm>
            <a:off x="1274763" y="381000"/>
            <a:ext cx="7793037" cy="1143000"/>
          </a:xfrm>
        </p:spPr>
        <p:txBody>
          <a:bodyPr/>
          <a:lstStyle/>
          <a:p>
            <a:pPr eaLnBrk="1" hangingPunct="1"/>
            <a:r>
              <a:rPr lang="en-US" smtClean="0"/>
              <a:t>Paso 4: 	Valoración de segmentos de mercados</a:t>
            </a:r>
            <a:endParaRPr lang="en-US" sz="2400" smtClean="0">
              <a:solidFill>
                <a:schemeClr val="tx1"/>
              </a:solidFill>
              <a:latin typeface="Times New Roman" pitchFamily="18" charset="0"/>
            </a:endParaRPr>
          </a:p>
        </p:txBody>
      </p:sp>
      <p:sp>
        <p:nvSpPr>
          <p:cNvPr id="29700" name="Rectangle 3"/>
          <p:cNvSpPr>
            <a:spLocks noGrp="1" noChangeArrowheads="1"/>
          </p:cNvSpPr>
          <p:nvPr>
            <p:ph type="body" idx="1"/>
          </p:nvPr>
        </p:nvSpPr>
        <p:spPr/>
        <p:txBody>
          <a:bodyPr/>
          <a:lstStyle/>
          <a:p>
            <a:pPr eaLnBrk="1" hangingPunct="1">
              <a:lnSpc>
                <a:spcPct val="90000"/>
              </a:lnSpc>
              <a:spcBef>
                <a:spcPct val="50000"/>
              </a:spcBef>
              <a:buClrTx/>
              <a:buSzTx/>
              <a:buFontTx/>
              <a:buChar char="•"/>
            </a:pPr>
            <a:r>
              <a:rPr lang="en-US" sz="2200" smtClean="0"/>
              <a:t>Para cada producto definido en el Paso 1, se somete cada segmento de mercado objetivo definido en el Paso 2 a las preguntas de análisis.</a:t>
            </a:r>
          </a:p>
          <a:p>
            <a:pPr eaLnBrk="1" hangingPunct="1">
              <a:lnSpc>
                <a:spcPct val="90000"/>
              </a:lnSpc>
              <a:spcBef>
                <a:spcPct val="50000"/>
              </a:spcBef>
              <a:buClrTx/>
              <a:buSzTx/>
              <a:buFontTx/>
              <a:buChar char="•"/>
            </a:pPr>
            <a:endParaRPr lang="en-US" sz="2200" smtClean="0"/>
          </a:p>
          <a:p>
            <a:pPr eaLnBrk="1" hangingPunct="1">
              <a:lnSpc>
                <a:spcPct val="90000"/>
              </a:lnSpc>
              <a:spcBef>
                <a:spcPct val="50000"/>
              </a:spcBef>
              <a:buClrTx/>
              <a:buSzTx/>
              <a:buFontTx/>
              <a:buChar char="•"/>
            </a:pPr>
            <a:r>
              <a:rPr lang="en-US" sz="2200" smtClean="0"/>
              <a:t>Se  suman los puntajes de  las  respuestas de cada pregunta de análisis. El puntaje mínimo que puede recibir un segmento de mercado por cada variable primaria es 3 (1+1+1) y el máximo  9 (3+3+3). </a:t>
            </a:r>
          </a:p>
          <a:p>
            <a:pPr eaLnBrk="1" hangingPunct="1">
              <a:lnSpc>
                <a:spcPct val="90000"/>
              </a:lnSpc>
              <a:spcBef>
                <a:spcPct val="50000"/>
              </a:spcBef>
              <a:buClrTx/>
              <a:buSzTx/>
              <a:buFontTx/>
              <a:buNone/>
            </a:pPr>
            <a:endParaRPr lang="en-US" sz="2200" smtClean="0"/>
          </a:p>
          <a:p>
            <a:pPr eaLnBrk="1" hangingPunct="1">
              <a:lnSpc>
                <a:spcPct val="90000"/>
              </a:lnSpc>
              <a:spcBef>
                <a:spcPct val="50000"/>
              </a:spcBef>
              <a:buClrTx/>
              <a:buSzTx/>
              <a:buFontTx/>
              <a:buChar char="•"/>
            </a:pPr>
            <a:r>
              <a:rPr lang="en-US" sz="2200" smtClean="0"/>
              <a:t>Se obtiene entonces para cada segmento, una valoración para “valor agregado” y otra para “permeabilidad”. Se colocan dichas valoraciones en una tabla resumen.</a:t>
            </a:r>
          </a:p>
          <a:p>
            <a:pPr eaLnBrk="1" hangingPunct="1">
              <a:lnSpc>
                <a:spcPct val="90000"/>
              </a:lnSpc>
            </a:pPr>
            <a:endParaRPr lang="en-US" sz="22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5 Marcador de número de diapositiva"/>
          <p:cNvSpPr>
            <a:spLocks noGrp="1"/>
          </p:cNvSpPr>
          <p:nvPr>
            <p:ph type="sldNum" sz="quarter" idx="12"/>
          </p:nvPr>
        </p:nvSpPr>
        <p:spPr>
          <a:noFill/>
        </p:spPr>
        <p:txBody>
          <a:bodyPr/>
          <a:lstStyle/>
          <a:p>
            <a:fld id="{540A4696-9858-46E9-B66E-21774016D56F}" type="slidenum">
              <a:rPr lang="es-ES"/>
              <a:pPr/>
              <a:t>32</a:t>
            </a:fld>
            <a:endParaRPr lang="es-ES"/>
          </a:p>
        </p:txBody>
      </p:sp>
      <p:sp>
        <p:nvSpPr>
          <p:cNvPr id="30723" name="Rectangle 2"/>
          <p:cNvSpPr>
            <a:spLocks noGrp="1" noChangeArrowheads="1"/>
          </p:cNvSpPr>
          <p:nvPr>
            <p:ph type="title"/>
          </p:nvPr>
        </p:nvSpPr>
        <p:spPr>
          <a:xfrm>
            <a:off x="1503363" y="533400"/>
            <a:ext cx="7793037" cy="1143000"/>
          </a:xfrm>
        </p:spPr>
        <p:txBody>
          <a:bodyPr/>
          <a:lstStyle/>
          <a:p>
            <a:pPr eaLnBrk="1" hangingPunct="1"/>
            <a:r>
              <a:rPr lang="en-US" smtClean="0"/>
              <a:t>Paso 4: 	Valoración de segmentos de mercados</a:t>
            </a:r>
          </a:p>
        </p:txBody>
      </p:sp>
      <p:pic>
        <p:nvPicPr>
          <p:cNvPr id="30724" name="Picture 3"/>
          <p:cNvPicPr>
            <a:picLocks noGrp="1" noChangeAspect="1" noChangeArrowheads="1"/>
          </p:cNvPicPr>
          <p:nvPr>
            <p:ph type="body" idx="1"/>
          </p:nvPr>
        </p:nvPicPr>
        <p:blipFill>
          <a:blip r:embed="rId2" cstate="print"/>
          <a:srcRect/>
          <a:stretch>
            <a:fillRect/>
          </a:stretch>
        </p:blipFill>
        <p:spPr>
          <a:xfrm>
            <a:off x="1219200" y="2057400"/>
            <a:ext cx="12761913" cy="4491038"/>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5 Marcador de número de diapositiva"/>
          <p:cNvSpPr>
            <a:spLocks noGrp="1"/>
          </p:cNvSpPr>
          <p:nvPr>
            <p:ph type="sldNum" sz="quarter" idx="12"/>
          </p:nvPr>
        </p:nvSpPr>
        <p:spPr>
          <a:noFill/>
        </p:spPr>
        <p:txBody>
          <a:bodyPr/>
          <a:lstStyle/>
          <a:p>
            <a:fld id="{6CF347F7-FF0E-42A8-AC20-E0E28B6E6C8C}" type="slidenum">
              <a:rPr lang="es-ES"/>
              <a:pPr/>
              <a:t>33</a:t>
            </a:fld>
            <a:endParaRPr lang="es-ES"/>
          </a:p>
        </p:txBody>
      </p:sp>
      <p:sp>
        <p:nvSpPr>
          <p:cNvPr id="31747" name="Rectangle 2"/>
          <p:cNvSpPr>
            <a:spLocks noGrp="1" noChangeArrowheads="1"/>
          </p:cNvSpPr>
          <p:nvPr>
            <p:ph type="title"/>
          </p:nvPr>
        </p:nvSpPr>
        <p:spPr/>
        <p:txBody>
          <a:bodyPr/>
          <a:lstStyle/>
          <a:p>
            <a:pPr eaLnBrk="1" hangingPunct="1"/>
            <a:r>
              <a:rPr lang="en-US" smtClean="0"/>
              <a:t>Paso 5: 	Filtro Básico / Filtro Avanzado</a:t>
            </a:r>
          </a:p>
        </p:txBody>
      </p:sp>
      <p:pic>
        <p:nvPicPr>
          <p:cNvPr id="31748" name="Picture 3"/>
          <p:cNvPicPr>
            <a:picLocks noGrp="1" noChangeAspect="1" noChangeArrowheads="1"/>
          </p:cNvPicPr>
          <p:nvPr>
            <p:ph type="body" idx="1"/>
          </p:nvPr>
        </p:nvPicPr>
        <p:blipFill>
          <a:blip r:embed="rId2" cstate="print"/>
          <a:srcRect/>
          <a:stretch>
            <a:fillRect/>
          </a:stretch>
        </p:blipFill>
        <p:spPr>
          <a:xfrm>
            <a:off x="1371600" y="2057400"/>
            <a:ext cx="6318250" cy="4114800"/>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5 Marcador de número de diapositiva"/>
          <p:cNvSpPr>
            <a:spLocks noGrp="1"/>
          </p:cNvSpPr>
          <p:nvPr>
            <p:ph type="sldNum" sz="quarter" idx="12"/>
          </p:nvPr>
        </p:nvSpPr>
        <p:spPr>
          <a:noFill/>
        </p:spPr>
        <p:txBody>
          <a:bodyPr/>
          <a:lstStyle/>
          <a:p>
            <a:fld id="{E7F0B4D3-8B4B-43BE-8BAA-673E9523DFA8}" type="slidenum">
              <a:rPr lang="es-ES"/>
              <a:pPr/>
              <a:t>34</a:t>
            </a:fld>
            <a:endParaRPr lang="es-ES"/>
          </a:p>
        </p:txBody>
      </p:sp>
      <p:sp>
        <p:nvSpPr>
          <p:cNvPr id="32771" name="Rectangle 2"/>
          <p:cNvSpPr>
            <a:spLocks noGrp="1" noChangeArrowheads="1"/>
          </p:cNvSpPr>
          <p:nvPr>
            <p:ph type="title"/>
          </p:nvPr>
        </p:nvSpPr>
        <p:spPr/>
        <p:txBody>
          <a:bodyPr/>
          <a:lstStyle/>
          <a:p>
            <a:pPr eaLnBrk="1" hangingPunct="1"/>
            <a:r>
              <a:rPr lang="en-US" smtClean="0"/>
              <a:t>Paso 6: Estimación de ventas base </a:t>
            </a:r>
          </a:p>
        </p:txBody>
      </p:sp>
      <p:sp>
        <p:nvSpPr>
          <p:cNvPr id="32772" name="Rectangle 3"/>
          <p:cNvSpPr>
            <a:spLocks noGrp="1" noChangeArrowheads="1"/>
          </p:cNvSpPr>
          <p:nvPr>
            <p:ph type="body" idx="1"/>
          </p:nvPr>
        </p:nvSpPr>
        <p:spPr>
          <a:xfrm>
            <a:off x="381000" y="1981200"/>
            <a:ext cx="8763000" cy="4038600"/>
          </a:xfrm>
        </p:spPr>
        <p:txBody>
          <a:bodyPr/>
          <a:lstStyle/>
          <a:p>
            <a:pPr eaLnBrk="1" hangingPunct="1">
              <a:lnSpc>
                <a:spcPct val="90000"/>
              </a:lnSpc>
              <a:spcBef>
                <a:spcPct val="50000"/>
              </a:spcBef>
              <a:buClrTx/>
              <a:buSzTx/>
              <a:buFontTx/>
              <a:buNone/>
            </a:pPr>
            <a:r>
              <a:rPr lang="es-ES_tradnl" sz="2000" smtClean="0"/>
              <a:t>    </a:t>
            </a:r>
            <a:r>
              <a:rPr lang="en-US" sz="2000" smtClean="0"/>
              <a:t>Realizado el análisis para cada producto o servicio, y determinados de acuerdo al filtro desarrollado en el punto anterior aquellos segmentos considerados de alto atractivo o HOT, se estiman las ventas esperadas mes a mes en el período de análisis mínimo que precise el emprendedor (6, 12, 18 meses), Esta estimación de ventas orientará las primeras acciones en la salida al mercado, permitiéndo ser más efectivo con la estrategia de colocación y de asignación de recursos hacia la comercialización. De esta manera se habrá trabajado en aquellos clientes o segmentos donde el producto o servicio del emprendedor agrega más valor (es decir, los cliente que están dispuestos a pagar por el mismo). </a:t>
            </a:r>
          </a:p>
          <a:p>
            <a:pPr eaLnBrk="1" hangingPunct="1">
              <a:lnSpc>
                <a:spcPct val="90000"/>
              </a:lnSpc>
              <a:spcBef>
                <a:spcPct val="50000"/>
              </a:spcBef>
              <a:buClrTx/>
              <a:buSzTx/>
              <a:buFontTx/>
              <a:buNone/>
            </a:pPr>
            <a:r>
              <a:rPr lang="en-US" sz="2000" smtClean="0"/>
              <a:t>En el mismo proceso se habrá trabajado también sobre la permeabilidad que tenga el segmento a recibir un producto o servicio como el que se encuentra bajo análisis, ya que de nada servirá un gran valor agregado si el segmento o cliente no es permeable al mismo. </a:t>
            </a:r>
          </a:p>
          <a:p>
            <a:pPr eaLnBrk="1" hangingPunct="1">
              <a:lnSpc>
                <a:spcPct val="90000"/>
              </a:lnSpc>
            </a:pPr>
            <a:endParaRPr lang="en-US" sz="20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5 Marcador de número de diapositiva"/>
          <p:cNvSpPr>
            <a:spLocks noGrp="1"/>
          </p:cNvSpPr>
          <p:nvPr>
            <p:ph type="sldNum" sz="quarter" idx="12"/>
          </p:nvPr>
        </p:nvSpPr>
        <p:spPr>
          <a:noFill/>
        </p:spPr>
        <p:txBody>
          <a:bodyPr/>
          <a:lstStyle/>
          <a:p>
            <a:fld id="{EB869CB6-6EB1-4331-BB1D-FA90A09EE079}" type="slidenum">
              <a:rPr lang="es-ES"/>
              <a:pPr/>
              <a:t>35</a:t>
            </a:fld>
            <a:endParaRPr lang="es-ES"/>
          </a:p>
        </p:txBody>
      </p:sp>
      <p:sp>
        <p:nvSpPr>
          <p:cNvPr id="34819" name="Rectangle 2"/>
          <p:cNvSpPr>
            <a:spLocks noGrp="1" noChangeArrowheads="1"/>
          </p:cNvSpPr>
          <p:nvPr>
            <p:ph type="title"/>
          </p:nvPr>
        </p:nvSpPr>
        <p:spPr>
          <a:xfrm>
            <a:off x="1150938" y="457200"/>
            <a:ext cx="7793037" cy="922338"/>
          </a:xfrm>
        </p:spPr>
        <p:txBody>
          <a:bodyPr/>
          <a:lstStyle/>
          <a:p>
            <a:pPr eaLnBrk="1" hangingPunct="1"/>
            <a:r>
              <a:rPr lang="es-AR" sz="3600" dirty="0" smtClean="0"/>
              <a:t>Segunda sesión: un caso especial</a:t>
            </a:r>
            <a:endParaRPr lang="en-US" sz="3600" dirty="0" smtClean="0"/>
          </a:p>
        </p:txBody>
      </p:sp>
      <p:sp>
        <p:nvSpPr>
          <p:cNvPr id="34820" name="Rectangle 3"/>
          <p:cNvSpPr>
            <a:spLocks noGrp="1" noChangeArrowheads="1"/>
          </p:cNvSpPr>
          <p:nvPr>
            <p:ph type="body" idx="1"/>
          </p:nvPr>
        </p:nvSpPr>
        <p:spPr>
          <a:xfrm>
            <a:off x="381000" y="1981200"/>
            <a:ext cx="8763000" cy="4038600"/>
          </a:xfrm>
        </p:spPr>
        <p:txBody>
          <a:bodyPr/>
          <a:lstStyle/>
          <a:p>
            <a:pPr eaLnBrk="1" hangingPunct="1">
              <a:lnSpc>
                <a:spcPct val="90000"/>
              </a:lnSpc>
              <a:spcBef>
                <a:spcPct val="50000"/>
              </a:spcBef>
              <a:buClrTx/>
              <a:buSzTx/>
              <a:buFontTx/>
              <a:buNone/>
            </a:pPr>
            <a:endParaRPr lang="es-AR" sz="2000" smtClean="0"/>
          </a:p>
          <a:p>
            <a:pPr eaLnBrk="1" hangingPunct="1">
              <a:lnSpc>
                <a:spcPct val="90000"/>
              </a:lnSpc>
              <a:spcBef>
                <a:spcPct val="50000"/>
              </a:spcBef>
              <a:buClrTx/>
              <a:buSzTx/>
              <a:buFontTx/>
              <a:buNone/>
            </a:pPr>
            <a:r>
              <a:rPr lang="es-AR" sz="2000" smtClean="0"/>
              <a:t>- ¿Cuales son los parámetros de valor agregado que le puedo proporcionar al cliente? </a:t>
            </a:r>
          </a:p>
          <a:p>
            <a:pPr eaLnBrk="1" hangingPunct="1">
              <a:lnSpc>
                <a:spcPct val="90000"/>
              </a:lnSpc>
              <a:spcBef>
                <a:spcPct val="50000"/>
              </a:spcBef>
              <a:buClrTx/>
              <a:buSzTx/>
              <a:buFontTx/>
              <a:buNone/>
            </a:pPr>
            <a:r>
              <a:rPr lang="es-AR" sz="2000" smtClean="0"/>
              <a:t>- ¿Qué tan permeable es el cliente a mi producto o servicio? </a:t>
            </a:r>
          </a:p>
          <a:p>
            <a:pPr eaLnBrk="1" hangingPunct="1">
              <a:lnSpc>
                <a:spcPct val="90000"/>
              </a:lnSpc>
              <a:spcBef>
                <a:spcPct val="50000"/>
              </a:spcBef>
              <a:buClrTx/>
              <a:buSzTx/>
              <a:buFontTx/>
              <a:buNone/>
            </a:pPr>
            <a:r>
              <a:rPr lang="es-AR" sz="2000" smtClean="0"/>
              <a:t>- ¿Como resuelvo los problemas y necesidades de los clientes d emanera que sea mucho más fácil vender? </a:t>
            </a:r>
          </a:p>
          <a:p>
            <a:pPr eaLnBrk="1" hangingPunct="1">
              <a:lnSpc>
                <a:spcPct val="90000"/>
              </a:lnSpc>
              <a:spcBef>
                <a:spcPct val="50000"/>
              </a:spcBef>
              <a:buClrTx/>
              <a:buSzTx/>
              <a:buFontTx/>
              <a:buNone/>
            </a:pPr>
            <a:r>
              <a:rPr lang="es-AR" sz="2000" smtClean="0"/>
              <a:t>- ¿Cómo determino una lista de 20 potenciales clientes que pueda enfocar en un plan de acción? </a:t>
            </a:r>
          </a:p>
          <a:p>
            <a:pPr eaLnBrk="1" hangingPunct="1">
              <a:lnSpc>
                <a:spcPct val="90000"/>
              </a:lnSpc>
              <a:spcBef>
                <a:spcPct val="50000"/>
              </a:spcBef>
              <a:buClrTx/>
              <a:buSzTx/>
              <a:buFontTx/>
              <a:buNone/>
            </a:pPr>
            <a:r>
              <a:rPr lang="es-AR" sz="2000" smtClean="0"/>
              <a:t>-  ¿Cuál es el plan de acción que puedo seguir una vez focalizados los clientes? </a:t>
            </a:r>
          </a:p>
          <a:p>
            <a:pPr eaLnBrk="1" hangingPunct="1">
              <a:lnSpc>
                <a:spcPct val="90000"/>
              </a:lnSpc>
              <a:spcBef>
                <a:spcPct val="50000"/>
              </a:spcBef>
              <a:buClrTx/>
              <a:buSzTx/>
              <a:buFontTx/>
              <a:buNone/>
            </a:pPr>
            <a:r>
              <a:rPr lang="es-AR" sz="2000" smtClean="0"/>
              <a:t>-  ¿Cómo me permite esta tarea predecir mejor mis ventas? </a:t>
            </a:r>
          </a:p>
          <a:p>
            <a:pPr eaLnBrk="1" hangingPunct="1">
              <a:lnSpc>
                <a:spcPct val="90000"/>
              </a:lnSpc>
            </a:pPr>
            <a:endParaRPr lang="en-US" sz="20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5800" y="1905000"/>
            <a:ext cx="7772400" cy="4114800"/>
          </a:xfrm>
        </p:spPr>
        <p:txBody>
          <a:bodyPr/>
          <a:lstStyle/>
          <a:p>
            <a:r>
              <a:rPr lang="es-ES_tradnl" dirty="0" smtClean="0"/>
              <a:t>Cuantas píldoras por año?</a:t>
            </a:r>
          </a:p>
          <a:p>
            <a:r>
              <a:rPr lang="es-ES_tradnl" dirty="0" smtClean="0"/>
              <a:t>A que precio?</a:t>
            </a:r>
          </a:p>
          <a:p>
            <a:r>
              <a:rPr lang="es-ES_tradnl" dirty="0" smtClean="0"/>
              <a:t>Quienes son los competidores?</a:t>
            </a:r>
          </a:p>
          <a:p>
            <a:r>
              <a:rPr lang="es-ES_tradnl" dirty="0" smtClean="0"/>
              <a:t>Quienes son los potenciales clientes? Tres preguntas de valor agregado y tres de permeabilidad</a:t>
            </a:r>
            <a:endParaRPr lang="es-AR" dirty="0"/>
          </a:p>
        </p:txBody>
      </p:sp>
      <p:sp>
        <p:nvSpPr>
          <p:cNvPr id="4" name="3 Marcador de número de diapositiva"/>
          <p:cNvSpPr>
            <a:spLocks noGrp="1"/>
          </p:cNvSpPr>
          <p:nvPr>
            <p:ph type="sldNum" sz="quarter" idx="12"/>
          </p:nvPr>
        </p:nvSpPr>
        <p:spPr/>
        <p:txBody>
          <a:bodyPr/>
          <a:lstStyle/>
          <a:p>
            <a:pPr>
              <a:defRPr/>
            </a:pPr>
            <a:fld id="{59CDBAF5-6131-4EB7-954B-02411D97F4D9}" type="slidenum">
              <a:rPr lang="es-ES" smtClean="0"/>
              <a:pPr>
                <a:defRPr/>
              </a:pPr>
              <a:t>36</a:t>
            </a:fld>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539750" y="1268413"/>
            <a:ext cx="8281988" cy="5092700"/>
          </a:xfrm>
          <a:prstGeom prst="rect">
            <a:avLst/>
          </a:prstGeom>
          <a:noFill/>
          <a:ln w="9525">
            <a:noFill/>
            <a:miter lim="800000"/>
            <a:headEnd/>
            <a:tailEnd/>
          </a:ln>
        </p:spPr>
      </p:pic>
      <p:sp>
        <p:nvSpPr>
          <p:cNvPr id="6147" name="Rectangle 3"/>
          <p:cNvSpPr>
            <a:spLocks noGrp="1" noChangeArrowheads="1"/>
          </p:cNvSpPr>
          <p:nvPr>
            <p:ph type="ctrTitle"/>
          </p:nvPr>
        </p:nvSpPr>
        <p:spPr>
          <a:xfrm>
            <a:off x="685800" y="0"/>
            <a:ext cx="7772400" cy="914400"/>
          </a:xfrm>
          <a:noFill/>
        </p:spPr>
        <p:txBody>
          <a:bodyPr/>
          <a:lstStyle/>
          <a:p>
            <a:pPr eaLnBrk="1" hangingPunct="1"/>
            <a:r>
              <a:rPr lang="es-ES_tradnl" sz="2800" b="1" smtClean="0"/>
              <a:t>Aspectos económicos de Valor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p:nvPr>
        </p:nvPicPr>
        <p:blipFill>
          <a:blip r:embed="rId2" cstate="print"/>
          <a:srcRect/>
          <a:stretch>
            <a:fillRect/>
          </a:stretch>
        </p:blipFill>
        <p:spPr>
          <a:xfrm>
            <a:off x="1295400" y="90488"/>
            <a:ext cx="6781800" cy="6767512"/>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cstate="print"/>
          <a:srcRect/>
          <a:stretch>
            <a:fillRect/>
          </a:stretch>
        </p:blipFill>
        <p:spPr bwMode="auto">
          <a:xfrm>
            <a:off x="1676400" y="152400"/>
            <a:ext cx="5410200" cy="6545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3 Marcador de pie de página"/>
          <p:cNvSpPr>
            <a:spLocks noGrp="1"/>
          </p:cNvSpPr>
          <p:nvPr>
            <p:ph type="ftr" sz="quarter" idx="11"/>
          </p:nvPr>
        </p:nvSpPr>
        <p:spPr>
          <a:xfrm>
            <a:off x="1258888" y="6381750"/>
            <a:ext cx="6408737" cy="476250"/>
          </a:xfrm>
          <a:noFill/>
        </p:spPr>
        <p:txBody>
          <a:bodyPr/>
          <a:lstStyle/>
          <a:p>
            <a:endParaRPr lang="es-AR" smtClean="0">
              <a:solidFill>
                <a:schemeClr val="tx2"/>
              </a:solidFill>
            </a:endParaRPr>
          </a:p>
        </p:txBody>
      </p:sp>
      <p:sp>
        <p:nvSpPr>
          <p:cNvPr id="12291" name="Rectangle 4"/>
          <p:cNvSpPr>
            <a:spLocks noChangeArrowheads="1"/>
          </p:cNvSpPr>
          <p:nvPr/>
        </p:nvSpPr>
        <p:spPr bwMode="auto">
          <a:xfrm>
            <a:off x="0" y="0"/>
            <a:ext cx="9372600" cy="6858000"/>
          </a:xfrm>
          <a:prstGeom prst="rect">
            <a:avLst/>
          </a:prstGeom>
          <a:noFill/>
          <a:ln w="9525">
            <a:solidFill>
              <a:schemeClr val="tx1"/>
            </a:solidFill>
            <a:miter lim="800000"/>
            <a:headEnd/>
            <a:tailEnd/>
          </a:ln>
        </p:spPr>
        <p:txBody>
          <a:bodyPr wrap="none" anchor="ctr"/>
          <a:lstStyle/>
          <a:p>
            <a:endParaRPr lang="es-AR"/>
          </a:p>
        </p:txBody>
      </p:sp>
      <p:sp>
        <p:nvSpPr>
          <p:cNvPr id="12292" name="Text Box 11"/>
          <p:cNvSpPr txBox="1">
            <a:spLocks noChangeArrowheads="1"/>
          </p:cNvSpPr>
          <p:nvPr/>
        </p:nvSpPr>
        <p:spPr bwMode="auto">
          <a:xfrm>
            <a:off x="0" y="0"/>
            <a:ext cx="9144000" cy="944563"/>
          </a:xfrm>
          <a:prstGeom prst="rect">
            <a:avLst/>
          </a:prstGeom>
          <a:noFill/>
          <a:ln w="9525" algn="ctr">
            <a:noFill/>
            <a:miter lim="800000"/>
            <a:headEnd/>
            <a:tailEnd/>
          </a:ln>
        </p:spPr>
        <p:txBody>
          <a:bodyPr>
            <a:spAutoFit/>
          </a:bodyPr>
          <a:lstStyle/>
          <a:p>
            <a:endParaRPr lang="es-AR">
              <a:solidFill>
                <a:srgbClr val="CC0000"/>
              </a:solidFill>
            </a:endParaRPr>
          </a:p>
          <a:p>
            <a:endParaRPr lang="es-ES" sz="3200">
              <a:solidFill>
                <a:srgbClr val="CC0000"/>
              </a:solidFill>
            </a:endParaRPr>
          </a:p>
        </p:txBody>
      </p:sp>
      <p:pic>
        <p:nvPicPr>
          <p:cNvPr id="12293" name="1 Imagen"/>
          <p:cNvPicPr>
            <a:picLocks noChangeAspect="1"/>
          </p:cNvPicPr>
          <p:nvPr/>
        </p:nvPicPr>
        <p:blipFill>
          <a:blip r:embed="rId2" cstate="print"/>
          <a:srcRect/>
          <a:stretch>
            <a:fillRect/>
          </a:stretch>
        </p:blipFill>
        <p:spPr bwMode="auto">
          <a:xfrm>
            <a:off x="838200" y="685800"/>
            <a:ext cx="7696200" cy="577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número de diapositiva"/>
          <p:cNvSpPr>
            <a:spLocks noGrp="1"/>
          </p:cNvSpPr>
          <p:nvPr>
            <p:ph type="sldNum" sz="quarter" idx="12"/>
          </p:nvPr>
        </p:nvSpPr>
        <p:spPr>
          <a:xfrm>
            <a:off x="6705600" y="6324600"/>
            <a:ext cx="1905000" cy="457200"/>
          </a:xfrm>
          <a:noFill/>
        </p:spPr>
        <p:txBody>
          <a:bodyPr/>
          <a:lstStyle/>
          <a:p>
            <a:fld id="{C577C912-FE0F-4682-AC2F-3C659B9E8695}" type="slidenum">
              <a:rPr lang="es-ES" smtClean="0"/>
              <a:pPr/>
              <a:t>8</a:t>
            </a:fld>
            <a:endParaRPr lang="es-ES" smtClean="0"/>
          </a:p>
        </p:txBody>
      </p:sp>
      <p:pic>
        <p:nvPicPr>
          <p:cNvPr id="13315" name="2 Imagen"/>
          <p:cNvPicPr>
            <a:picLocks noChangeAspect="1"/>
          </p:cNvPicPr>
          <p:nvPr/>
        </p:nvPicPr>
        <p:blipFill>
          <a:blip r:embed="rId2" cstate="print"/>
          <a:srcRect/>
          <a:stretch>
            <a:fillRect/>
          </a:stretch>
        </p:blipFill>
        <p:spPr bwMode="auto">
          <a:xfrm>
            <a:off x="609600" y="533400"/>
            <a:ext cx="8229600" cy="5815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3 Marcador de pie de página"/>
          <p:cNvSpPr>
            <a:spLocks noGrp="1"/>
          </p:cNvSpPr>
          <p:nvPr>
            <p:ph type="ftr" sz="quarter" idx="11"/>
          </p:nvPr>
        </p:nvSpPr>
        <p:spPr>
          <a:xfrm>
            <a:off x="1258888" y="6381750"/>
            <a:ext cx="6408737" cy="476250"/>
          </a:xfrm>
          <a:noFill/>
        </p:spPr>
        <p:txBody>
          <a:bodyPr/>
          <a:lstStyle/>
          <a:p>
            <a:endParaRPr lang="es-AR" smtClean="0">
              <a:solidFill>
                <a:schemeClr val="tx2"/>
              </a:solidFill>
            </a:endParaRPr>
          </a:p>
        </p:txBody>
      </p:sp>
      <p:sp>
        <p:nvSpPr>
          <p:cNvPr id="14339" name="Rectangle 4"/>
          <p:cNvSpPr>
            <a:spLocks noChangeArrowheads="1"/>
          </p:cNvSpPr>
          <p:nvPr/>
        </p:nvSpPr>
        <p:spPr bwMode="auto">
          <a:xfrm>
            <a:off x="0" y="0"/>
            <a:ext cx="9372600" cy="6858000"/>
          </a:xfrm>
          <a:prstGeom prst="rect">
            <a:avLst/>
          </a:prstGeom>
          <a:noFill/>
          <a:ln w="9525">
            <a:solidFill>
              <a:schemeClr val="tx1"/>
            </a:solidFill>
            <a:miter lim="800000"/>
            <a:headEnd/>
            <a:tailEnd/>
          </a:ln>
        </p:spPr>
        <p:txBody>
          <a:bodyPr wrap="none" anchor="ctr"/>
          <a:lstStyle/>
          <a:p>
            <a:endParaRPr lang="es-AR"/>
          </a:p>
        </p:txBody>
      </p:sp>
      <p:sp>
        <p:nvSpPr>
          <p:cNvPr id="14340" name="Text Box 11"/>
          <p:cNvSpPr txBox="1">
            <a:spLocks noChangeArrowheads="1"/>
          </p:cNvSpPr>
          <p:nvPr/>
        </p:nvSpPr>
        <p:spPr bwMode="auto">
          <a:xfrm>
            <a:off x="0" y="0"/>
            <a:ext cx="9144000" cy="944563"/>
          </a:xfrm>
          <a:prstGeom prst="rect">
            <a:avLst/>
          </a:prstGeom>
          <a:noFill/>
          <a:ln w="9525" algn="ctr">
            <a:noFill/>
            <a:miter lim="800000"/>
            <a:headEnd/>
            <a:tailEnd/>
          </a:ln>
        </p:spPr>
        <p:txBody>
          <a:bodyPr>
            <a:spAutoFit/>
          </a:bodyPr>
          <a:lstStyle/>
          <a:p>
            <a:endParaRPr lang="es-AR">
              <a:solidFill>
                <a:srgbClr val="CC0000"/>
              </a:solidFill>
            </a:endParaRPr>
          </a:p>
          <a:p>
            <a:endParaRPr lang="es-ES" sz="3200">
              <a:solidFill>
                <a:srgbClr val="CC0000"/>
              </a:solidFill>
            </a:endParaRPr>
          </a:p>
        </p:txBody>
      </p:sp>
      <p:grpSp>
        <p:nvGrpSpPr>
          <p:cNvPr id="2" name="Group 11"/>
          <p:cNvGrpSpPr>
            <a:grpSpLocks/>
          </p:cNvGrpSpPr>
          <p:nvPr/>
        </p:nvGrpSpPr>
        <p:grpSpPr bwMode="auto">
          <a:xfrm>
            <a:off x="3000375" y="2786063"/>
            <a:ext cx="2895600" cy="1295400"/>
            <a:chOff x="288" y="1085"/>
            <a:chExt cx="1824" cy="816"/>
          </a:xfrm>
        </p:grpSpPr>
        <p:sp>
          <p:nvSpPr>
            <p:cNvPr id="14342" name="Text Box 15"/>
            <p:cNvSpPr txBox="1">
              <a:spLocks noChangeArrowheads="1"/>
            </p:cNvSpPr>
            <p:nvPr/>
          </p:nvSpPr>
          <p:spPr bwMode="auto">
            <a:xfrm>
              <a:off x="624" y="1325"/>
              <a:ext cx="1092" cy="291"/>
            </a:xfrm>
            <a:prstGeom prst="rect">
              <a:avLst/>
            </a:prstGeom>
            <a:noFill/>
            <a:ln w="9525">
              <a:noFill/>
              <a:miter lim="800000"/>
              <a:headEnd/>
              <a:tailEnd/>
            </a:ln>
          </p:spPr>
          <p:txBody>
            <a:bodyPr>
              <a:spAutoFit/>
            </a:bodyPr>
            <a:lstStyle/>
            <a:p>
              <a:pPr algn="ctr">
                <a:spcBef>
                  <a:spcPct val="50000"/>
                </a:spcBef>
              </a:pPr>
              <a:r>
                <a:rPr lang="en-US" b="1">
                  <a:solidFill>
                    <a:schemeClr val="accent1"/>
                  </a:solidFill>
                  <a:latin typeface="Calibri" pitchFamily="34" charset="0"/>
                </a:rPr>
                <a:t>VENTAS</a:t>
              </a:r>
            </a:p>
          </p:txBody>
        </p:sp>
        <p:sp>
          <p:nvSpPr>
            <p:cNvPr id="14343" name="Oval 20"/>
            <p:cNvSpPr>
              <a:spLocks noChangeArrowheads="1"/>
            </p:cNvSpPr>
            <p:nvPr/>
          </p:nvSpPr>
          <p:spPr bwMode="auto">
            <a:xfrm>
              <a:off x="288" y="1085"/>
              <a:ext cx="1824" cy="816"/>
            </a:xfrm>
            <a:prstGeom prst="ellipse">
              <a:avLst/>
            </a:prstGeom>
            <a:noFill/>
            <a:ln w="41275">
              <a:solidFill>
                <a:srgbClr val="CC99FF"/>
              </a:solidFill>
              <a:round/>
              <a:headEnd/>
              <a:tailEnd/>
            </a:ln>
          </p:spPr>
          <p:txBody>
            <a:bodyPr wrap="none" anchor="ctr"/>
            <a:lstStyle/>
            <a:p>
              <a:endParaRPr lang="es-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Mezclas">
  <a:themeElements>
    <a:clrScheme name="Mezcla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ezcla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ezcla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Office\Templates\Diseños de presentaciones\Mezclas.pot</Template>
  <TotalTime>993</TotalTime>
  <Words>882</Words>
  <Application>Microsoft Office PowerPoint</Application>
  <PresentationFormat>Presentación en pantalla (4:3)</PresentationFormat>
  <Paragraphs>165</Paragraphs>
  <Slides>36</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36</vt:i4>
      </vt:variant>
    </vt:vector>
  </HeadingPairs>
  <TitlesOfParts>
    <vt:vector size="38" baseType="lpstr">
      <vt:lpstr>Mezclas</vt:lpstr>
      <vt:lpstr>Photo Editor Photo</vt:lpstr>
      <vt:lpstr>Taller de focalización de clientes y determinación de mercado objetivo Método PEMO   José Pablo Dapena jd@cema.edu.ar  </vt:lpstr>
      <vt:lpstr>Necesidades y valor</vt:lpstr>
      <vt:lpstr>Aspectos económicos de Valor</vt:lpstr>
      <vt:lpstr>Aspectos económicos de Valor</vt:lpstr>
      <vt:lpstr>Diapositiva 5</vt:lpstr>
      <vt:lpstr>Diapositiva 6</vt:lpstr>
      <vt:lpstr>Diapositiva 7</vt:lpstr>
      <vt:lpstr>Diapositiva 8</vt:lpstr>
      <vt:lpstr>Diapositiva 9</vt:lpstr>
      <vt:lpstr>Análisis de viabilidad</vt:lpstr>
      <vt:lpstr>Análisis de viabilidad</vt:lpstr>
      <vt:lpstr>Análisis de viabilidad</vt:lpstr>
      <vt:lpstr>Diapositiva 13</vt:lpstr>
      <vt:lpstr>Diapositiva 14</vt:lpstr>
      <vt:lpstr>Análisis de viabilidad</vt:lpstr>
      <vt:lpstr>Análisis de viabilidad</vt:lpstr>
      <vt:lpstr>Diapositiva 17</vt:lpstr>
      <vt:lpstr>Diapositiva 18</vt:lpstr>
      <vt:lpstr>Diapositiva 19</vt:lpstr>
      <vt:lpstr>Análisis de viabilidad</vt:lpstr>
      <vt:lpstr>Diapositiva 21</vt:lpstr>
      <vt:lpstr>Diapositiva 22</vt:lpstr>
      <vt:lpstr>Diapositiva 23</vt:lpstr>
      <vt:lpstr>Análisis de entorno</vt:lpstr>
      <vt:lpstr> Primer Estudio De Mercado Objetivo (PEMO) </vt:lpstr>
      <vt:lpstr>PEMO</vt:lpstr>
      <vt:lpstr>Paso 1:  Definición de producto</vt:lpstr>
      <vt:lpstr>Paso 2:  Segmentar mercado objetivo</vt:lpstr>
      <vt:lpstr>Paso 3:  Definición de Variables primarias y Preguntas de análisis</vt:lpstr>
      <vt:lpstr>Paso 3:  Definición de Variables primarias y Preguntas de análisis</vt:lpstr>
      <vt:lpstr>Paso 4:  Valoración de segmentos de mercados</vt:lpstr>
      <vt:lpstr>Paso 4:  Valoración de segmentos de mercados</vt:lpstr>
      <vt:lpstr>Paso 5:  Filtro Básico / Filtro Avanzado</vt:lpstr>
      <vt:lpstr>Paso 6: Estimación de ventas base </vt:lpstr>
      <vt:lpstr>Segunda sesión: un caso especial</vt:lpstr>
      <vt:lpstr>Diapositiva 36</vt:lpstr>
    </vt:vector>
  </TitlesOfParts>
  <Company>B.C.R.A.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de focalización de clientes y determinación de mercado objetivo Método PEMO   José Pablo Dapena jd@cema.edu.ar  Sergio Nardini</dc:title>
  <dc:creator>BCRA</dc:creator>
  <cp:lastModifiedBy>evaluador</cp:lastModifiedBy>
  <cp:revision>74</cp:revision>
  <dcterms:created xsi:type="dcterms:W3CDTF">2006-11-22T17:53:53Z</dcterms:created>
  <dcterms:modified xsi:type="dcterms:W3CDTF">2016-08-25T20:00:55Z</dcterms:modified>
</cp:coreProperties>
</file>